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322" r:id="rId3"/>
    <p:sldId id="271" r:id="rId4"/>
    <p:sldId id="323" r:id="rId5"/>
    <p:sldId id="325" r:id="rId6"/>
    <p:sldId id="321" r:id="rId7"/>
    <p:sldId id="307" r:id="rId8"/>
    <p:sldId id="313" r:id="rId9"/>
    <p:sldId id="272" r:id="rId10"/>
    <p:sldId id="324" r:id="rId11"/>
    <p:sldId id="284" r:id="rId12"/>
    <p:sldId id="300" r:id="rId13"/>
    <p:sldId id="309" r:id="rId14"/>
    <p:sldId id="314" r:id="rId15"/>
    <p:sldId id="308" r:id="rId16"/>
    <p:sldId id="310" r:id="rId17"/>
    <p:sldId id="315" r:id="rId18"/>
    <p:sldId id="311" r:id="rId19"/>
    <p:sldId id="317" r:id="rId20"/>
    <p:sldId id="312" r:id="rId21"/>
    <p:sldId id="316" r:id="rId22"/>
    <p:sldId id="319" r:id="rId23"/>
    <p:sldId id="320" r:id="rId24"/>
    <p:sldId id="30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1A8"/>
    <a:srgbClr val="1A999F"/>
    <a:srgbClr val="1C3560"/>
    <a:srgbClr val="192E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69224D-2DEE-49A4-BB7F-8C906ACCEEF8}" v="4" dt="2024-03-18T12:05:40.4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44" autoAdjust="0"/>
    <p:restoredTop sz="96247" autoAdjust="0"/>
  </p:normalViewPr>
  <p:slideViewPr>
    <p:cSldViewPr snapToGrid="0" snapToObjects="1">
      <p:cViewPr varScale="1">
        <p:scale>
          <a:sx n="110" d="100"/>
          <a:sy n="110" d="100"/>
        </p:scale>
        <p:origin x="1194" y="9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ral Sirdifield" userId="27643b19-b51a-4b9c-8fa8-b97188d086b6" providerId="ADAL" clId="{B89D486D-8AAA-4ADF-B2DB-3E3EC85C1F71}"/>
    <pc:docChg chg="modSld">
      <pc:chgData name="Coral Sirdifield" userId="27643b19-b51a-4b9c-8fa8-b97188d086b6" providerId="ADAL" clId="{B89D486D-8AAA-4ADF-B2DB-3E3EC85C1F71}" dt="2024-03-19T10:22:10.831" v="210" actId="1036"/>
      <pc:docMkLst>
        <pc:docMk/>
      </pc:docMkLst>
      <pc:sldChg chg="modSp mod">
        <pc:chgData name="Coral Sirdifield" userId="27643b19-b51a-4b9c-8fa8-b97188d086b6" providerId="ADAL" clId="{B89D486D-8AAA-4ADF-B2DB-3E3EC85C1F71}" dt="2024-03-19T10:22:10.831" v="210" actId="1036"/>
        <pc:sldMkLst>
          <pc:docMk/>
          <pc:sldMk cId="2737940229" sldId="272"/>
        </pc:sldMkLst>
        <pc:spChg chg="mod">
          <ac:chgData name="Coral Sirdifield" userId="27643b19-b51a-4b9c-8fa8-b97188d086b6" providerId="ADAL" clId="{B89D486D-8AAA-4ADF-B2DB-3E3EC85C1F71}" dt="2024-03-19T10:21:57.812" v="189" actId="20577"/>
          <ac:spMkLst>
            <pc:docMk/>
            <pc:sldMk cId="2737940229" sldId="272"/>
            <ac:spMk id="18" creationId="{00000000-0000-0000-0000-000000000000}"/>
          </ac:spMkLst>
        </pc:spChg>
        <pc:picChg chg="mod">
          <ac:chgData name="Coral Sirdifield" userId="27643b19-b51a-4b9c-8fa8-b97188d086b6" providerId="ADAL" clId="{B89D486D-8AAA-4ADF-B2DB-3E3EC85C1F71}" dt="2024-03-19T10:22:10.831" v="210" actId="1036"/>
          <ac:picMkLst>
            <pc:docMk/>
            <pc:sldMk cId="2737940229" sldId="272"/>
            <ac:picMk id="5" creationId="{F6DE79A2-3B48-FD1C-3588-3E5E7D5C8255}"/>
          </ac:picMkLst>
        </pc:picChg>
      </pc:sldChg>
      <pc:sldChg chg="modSp mod">
        <pc:chgData name="Coral Sirdifield" userId="27643b19-b51a-4b9c-8fa8-b97188d086b6" providerId="ADAL" clId="{B89D486D-8AAA-4ADF-B2DB-3E3EC85C1F71}" dt="2024-03-19T10:19:05.220" v="132" actId="20577"/>
        <pc:sldMkLst>
          <pc:docMk/>
          <pc:sldMk cId="4109587055" sldId="307"/>
        </pc:sldMkLst>
        <pc:spChg chg="mod">
          <ac:chgData name="Coral Sirdifield" userId="27643b19-b51a-4b9c-8fa8-b97188d086b6" providerId="ADAL" clId="{B89D486D-8AAA-4ADF-B2DB-3E3EC85C1F71}" dt="2024-03-19T10:19:05.220" v="132" actId="20577"/>
          <ac:spMkLst>
            <pc:docMk/>
            <pc:sldMk cId="4109587055" sldId="307"/>
            <ac:spMk id="17" creationId="{388197D8-8101-5C40-A6A6-7603169A05A3}"/>
          </ac:spMkLst>
        </pc:spChg>
      </pc:sldChg>
      <pc:sldChg chg="modSp mod">
        <pc:chgData name="Coral Sirdifield" userId="27643b19-b51a-4b9c-8fa8-b97188d086b6" providerId="ADAL" clId="{B89D486D-8AAA-4ADF-B2DB-3E3EC85C1F71}" dt="2024-03-19T09:26:32.775" v="65" actId="14100"/>
        <pc:sldMkLst>
          <pc:docMk/>
          <pc:sldMk cId="114425078" sldId="315"/>
        </pc:sldMkLst>
        <pc:spChg chg="mod">
          <ac:chgData name="Coral Sirdifield" userId="27643b19-b51a-4b9c-8fa8-b97188d086b6" providerId="ADAL" clId="{B89D486D-8AAA-4ADF-B2DB-3E3EC85C1F71}" dt="2024-03-19T09:26:32.775" v="65" actId="14100"/>
          <ac:spMkLst>
            <pc:docMk/>
            <pc:sldMk cId="114425078" sldId="315"/>
            <ac:spMk id="3" creationId="{400747A6-C394-F93A-9448-44D5BDA4C849}"/>
          </ac:spMkLst>
        </pc:spChg>
      </pc:sldChg>
      <pc:sldChg chg="modSp mod">
        <pc:chgData name="Coral Sirdifield" userId="27643b19-b51a-4b9c-8fa8-b97188d086b6" providerId="ADAL" clId="{B89D486D-8AAA-4ADF-B2DB-3E3EC85C1F71}" dt="2024-03-19T09:30:58.578" v="111" actId="20577"/>
        <pc:sldMkLst>
          <pc:docMk/>
          <pc:sldMk cId="2955024244" sldId="319"/>
        </pc:sldMkLst>
        <pc:spChg chg="mod">
          <ac:chgData name="Coral Sirdifield" userId="27643b19-b51a-4b9c-8fa8-b97188d086b6" providerId="ADAL" clId="{B89D486D-8AAA-4ADF-B2DB-3E3EC85C1F71}" dt="2024-03-19T09:30:58.578" v="111" actId="20577"/>
          <ac:spMkLst>
            <pc:docMk/>
            <pc:sldMk cId="2955024244" sldId="319"/>
            <ac:spMk id="2" creationId="{3C82D246-AB2D-B8E5-04E5-406891A28827}"/>
          </ac:spMkLst>
        </pc:spChg>
      </pc:sldChg>
      <pc:sldChg chg="modSp mod">
        <pc:chgData name="Coral Sirdifield" userId="27643b19-b51a-4b9c-8fa8-b97188d086b6" providerId="ADAL" clId="{B89D486D-8AAA-4ADF-B2DB-3E3EC85C1F71}" dt="2024-03-19T09:32:59.502" v="115" actId="20577"/>
        <pc:sldMkLst>
          <pc:docMk/>
          <pc:sldMk cId="935998619" sldId="320"/>
        </pc:sldMkLst>
        <pc:graphicFrameChg chg="modGraphic">
          <ac:chgData name="Coral Sirdifield" userId="27643b19-b51a-4b9c-8fa8-b97188d086b6" providerId="ADAL" clId="{B89D486D-8AAA-4ADF-B2DB-3E3EC85C1F71}" dt="2024-03-19T09:32:59.502" v="115" actId="20577"/>
          <ac:graphicFrameMkLst>
            <pc:docMk/>
            <pc:sldMk cId="935998619" sldId="320"/>
            <ac:graphicFrameMk id="4" creationId="{D0537481-172C-0225-A328-76021A102C7F}"/>
          </ac:graphicFrameMkLst>
        </pc:graphicFrameChg>
      </pc:sldChg>
      <pc:sldChg chg="modSp mod">
        <pc:chgData name="Coral Sirdifield" userId="27643b19-b51a-4b9c-8fa8-b97188d086b6" providerId="ADAL" clId="{B89D486D-8AAA-4ADF-B2DB-3E3EC85C1F71}" dt="2024-03-19T10:17:17.621" v="117" actId="20577"/>
        <pc:sldMkLst>
          <pc:docMk/>
          <pc:sldMk cId="2837313538" sldId="323"/>
        </pc:sldMkLst>
        <pc:spChg chg="mod">
          <ac:chgData name="Coral Sirdifield" userId="27643b19-b51a-4b9c-8fa8-b97188d086b6" providerId="ADAL" clId="{B89D486D-8AAA-4ADF-B2DB-3E3EC85C1F71}" dt="2024-03-19T10:17:17.621" v="117" actId="20577"/>
          <ac:spMkLst>
            <pc:docMk/>
            <pc:sldMk cId="2837313538" sldId="323"/>
            <ac:spMk id="3" creationId="{5042E2AC-C162-EB41-8AA0-65355F6D533F}"/>
          </ac:spMkLst>
        </pc:spChg>
      </pc:sldChg>
    </pc:docChg>
  </pc:docChgLst>
  <pc:docChgLst>
    <pc:chgData name="Coral Sirdifield" userId="27643b19-b51a-4b9c-8fa8-b97188d086b6" providerId="ADAL" clId="{3569224D-2DEE-49A4-BB7F-8C906ACCEEF8}"/>
    <pc:docChg chg="custSel modSld">
      <pc:chgData name="Coral Sirdifield" userId="27643b19-b51a-4b9c-8fa8-b97188d086b6" providerId="ADAL" clId="{3569224D-2DEE-49A4-BB7F-8C906ACCEEF8}" dt="2024-03-18T13:46:47.664" v="503" actId="20577"/>
      <pc:docMkLst>
        <pc:docMk/>
      </pc:docMkLst>
      <pc:sldChg chg="modSp mod">
        <pc:chgData name="Coral Sirdifield" userId="27643b19-b51a-4b9c-8fa8-b97188d086b6" providerId="ADAL" clId="{3569224D-2DEE-49A4-BB7F-8C906ACCEEF8}" dt="2024-03-14T15:59:51.989" v="112" actId="5793"/>
        <pc:sldMkLst>
          <pc:docMk/>
          <pc:sldMk cId="1799781458" sldId="271"/>
        </pc:sldMkLst>
        <pc:spChg chg="mod">
          <ac:chgData name="Coral Sirdifield" userId="27643b19-b51a-4b9c-8fa8-b97188d086b6" providerId="ADAL" clId="{3569224D-2DEE-49A4-BB7F-8C906ACCEEF8}" dt="2024-03-14T15:59:51.989" v="112" actId="5793"/>
          <ac:spMkLst>
            <pc:docMk/>
            <pc:sldMk cId="1799781458" sldId="271"/>
            <ac:spMk id="4" creationId="{A91B33F0-8B46-3410-CD3F-A1DF43B8E6A8}"/>
          </ac:spMkLst>
        </pc:spChg>
      </pc:sldChg>
      <pc:sldChg chg="modSp mod">
        <pc:chgData name="Coral Sirdifield" userId="27643b19-b51a-4b9c-8fa8-b97188d086b6" providerId="ADAL" clId="{3569224D-2DEE-49A4-BB7F-8C906ACCEEF8}" dt="2024-03-18T09:56:48.841" v="229" actId="14100"/>
        <pc:sldMkLst>
          <pc:docMk/>
          <pc:sldMk cId="2698265589" sldId="284"/>
        </pc:sldMkLst>
        <pc:spChg chg="mod">
          <ac:chgData name="Coral Sirdifield" userId="27643b19-b51a-4b9c-8fa8-b97188d086b6" providerId="ADAL" clId="{3569224D-2DEE-49A4-BB7F-8C906ACCEEF8}" dt="2024-03-18T09:56:32.324" v="224" actId="1076"/>
          <ac:spMkLst>
            <pc:docMk/>
            <pc:sldMk cId="2698265589" sldId="284"/>
            <ac:spMk id="6" creationId="{00000000-0000-0000-0000-000000000000}"/>
          </ac:spMkLst>
        </pc:spChg>
        <pc:spChg chg="mod">
          <ac:chgData name="Coral Sirdifield" userId="27643b19-b51a-4b9c-8fa8-b97188d086b6" providerId="ADAL" clId="{3569224D-2DEE-49A4-BB7F-8C906ACCEEF8}" dt="2024-03-18T09:56:48.841" v="229" actId="14100"/>
          <ac:spMkLst>
            <pc:docMk/>
            <pc:sldMk cId="2698265589" sldId="284"/>
            <ac:spMk id="8" creationId="{3204D4D7-B6E3-E745-B2EF-4ECEF97D822B}"/>
          </ac:spMkLst>
        </pc:spChg>
      </pc:sldChg>
      <pc:sldChg chg="modSp mod">
        <pc:chgData name="Coral Sirdifield" userId="27643b19-b51a-4b9c-8fa8-b97188d086b6" providerId="ADAL" clId="{3569224D-2DEE-49A4-BB7F-8C906ACCEEF8}" dt="2024-03-18T13:46:47.664" v="503" actId="20577"/>
        <pc:sldMkLst>
          <pc:docMk/>
          <pc:sldMk cId="4109587055" sldId="307"/>
        </pc:sldMkLst>
        <pc:spChg chg="mod">
          <ac:chgData name="Coral Sirdifield" userId="27643b19-b51a-4b9c-8fa8-b97188d086b6" providerId="ADAL" clId="{3569224D-2DEE-49A4-BB7F-8C906ACCEEF8}" dt="2024-03-18T13:46:47.664" v="503" actId="20577"/>
          <ac:spMkLst>
            <pc:docMk/>
            <pc:sldMk cId="4109587055" sldId="307"/>
            <ac:spMk id="5" creationId="{6CA56D60-17E7-AF99-5012-BC418C27AAB1}"/>
          </ac:spMkLst>
        </pc:spChg>
        <pc:spChg chg="mod">
          <ac:chgData name="Coral Sirdifield" userId="27643b19-b51a-4b9c-8fa8-b97188d086b6" providerId="ADAL" clId="{3569224D-2DEE-49A4-BB7F-8C906ACCEEF8}" dt="2024-03-18T13:46:10.480" v="500" actId="20577"/>
          <ac:spMkLst>
            <pc:docMk/>
            <pc:sldMk cId="4109587055" sldId="307"/>
            <ac:spMk id="17" creationId="{388197D8-8101-5C40-A6A6-7603169A05A3}"/>
          </ac:spMkLst>
        </pc:spChg>
      </pc:sldChg>
      <pc:sldChg chg="addSp modSp mod">
        <pc:chgData name="Coral Sirdifield" userId="27643b19-b51a-4b9c-8fa8-b97188d086b6" providerId="ADAL" clId="{3569224D-2DEE-49A4-BB7F-8C906ACCEEF8}" dt="2024-02-20T13:22:17.392" v="110" actId="1036"/>
        <pc:sldMkLst>
          <pc:docMk/>
          <pc:sldMk cId="870246763" sldId="308"/>
        </pc:sldMkLst>
        <pc:picChg chg="add mod modCrop">
          <ac:chgData name="Coral Sirdifield" userId="27643b19-b51a-4b9c-8fa8-b97188d086b6" providerId="ADAL" clId="{3569224D-2DEE-49A4-BB7F-8C906ACCEEF8}" dt="2024-02-20T13:22:17.392" v="110" actId="1036"/>
          <ac:picMkLst>
            <pc:docMk/>
            <pc:sldMk cId="870246763" sldId="308"/>
            <ac:picMk id="5" creationId="{53567DE1-339C-F097-1AED-4E3CC266D715}"/>
          </ac:picMkLst>
        </pc:picChg>
      </pc:sldChg>
      <pc:sldChg chg="modSp mod">
        <pc:chgData name="Coral Sirdifield" userId="27643b19-b51a-4b9c-8fa8-b97188d086b6" providerId="ADAL" clId="{3569224D-2DEE-49A4-BB7F-8C906ACCEEF8}" dt="2024-03-18T10:46:04.309" v="230" actId="6549"/>
        <pc:sldMkLst>
          <pc:docMk/>
          <pc:sldMk cId="458503441" sldId="310"/>
        </pc:sldMkLst>
        <pc:spChg chg="mod">
          <ac:chgData name="Coral Sirdifield" userId="27643b19-b51a-4b9c-8fa8-b97188d086b6" providerId="ADAL" clId="{3569224D-2DEE-49A4-BB7F-8C906ACCEEF8}" dt="2024-03-18T10:46:04.309" v="230" actId="6549"/>
          <ac:spMkLst>
            <pc:docMk/>
            <pc:sldMk cId="458503441" sldId="310"/>
            <ac:spMk id="4" creationId="{D10E1239-143B-354D-90D6-8409B10E1D16}"/>
          </ac:spMkLst>
        </pc:spChg>
      </pc:sldChg>
      <pc:sldChg chg="modSp mod">
        <pc:chgData name="Coral Sirdifield" userId="27643b19-b51a-4b9c-8fa8-b97188d086b6" providerId="ADAL" clId="{3569224D-2DEE-49A4-BB7F-8C906ACCEEF8}" dt="2024-03-18T12:07:54.454" v="436" actId="20577"/>
        <pc:sldMkLst>
          <pc:docMk/>
          <pc:sldMk cId="872640936" sldId="311"/>
        </pc:sldMkLst>
        <pc:spChg chg="mod">
          <ac:chgData name="Coral Sirdifield" userId="27643b19-b51a-4b9c-8fa8-b97188d086b6" providerId="ADAL" clId="{3569224D-2DEE-49A4-BB7F-8C906ACCEEF8}" dt="2024-03-18T12:07:54.454" v="436" actId="20577"/>
          <ac:spMkLst>
            <pc:docMk/>
            <pc:sldMk cId="872640936" sldId="311"/>
            <ac:spMk id="4" creationId="{D10E1239-143B-354D-90D6-8409B10E1D16}"/>
          </ac:spMkLst>
        </pc:spChg>
      </pc:sldChg>
      <pc:sldChg chg="modSp mod">
        <pc:chgData name="Coral Sirdifield" userId="27643b19-b51a-4b9c-8fa8-b97188d086b6" providerId="ADAL" clId="{3569224D-2DEE-49A4-BB7F-8C906ACCEEF8}" dt="2024-03-18T10:59:46.948" v="231" actId="14100"/>
        <pc:sldMkLst>
          <pc:docMk/>
          <pc:sldMk cId="4123807477" sldId="312"/>
        </pc:sldMkLst>
        <pc:spChg chg="mod">
          <ac:chgData name="Coral Sirdifield" userId="27643b19-b51a-4b9c-8fa8-b97188d086b6" providerId="ADAL" clId="{3569224D-2DEE-49A4-BB7F-8C906ACCEEF8}" dt="2024-03-18T10:59:46.948" v="231" actId="14100"/>
          <ac:spMkLst>
            <pc:docMk/>
            <pc:sldMk cId="4123807477" sldId="312"/>
            <ac:spMk id="3" creationId="{00000000-0000-0000-0000-000000000000}"/>
          </ac:spMkLst>
        </pc:spChg>
      </pc:sldChg>
      <pc:sldChg chg="addSp modSp mod">
        <pc:chgData name="Coral Sirdifield" userId="27643b19-b51a-4b9c-8fa8-b97188d086b6" providerId="ADAL" clId="{3569224D-2DEE-49A4-BB7F-8C906ACCEEF8}" dt="2024-03-18T12:06:14.806" v="434" actId="1076"/>
        <pc:sldMkLst>
          <pc:docMk/>
          <pc:sldMk cId="114425078" sldId="315"/>
        </pc:sldMkLst>
        <pc:spChg chg="add mod">
          <ac:chgData name="Coral Sirdifield" userId="27643b19-b51a-4b9c-8fa8-b97188d086b6" providerId="ADAL" clId="{3569224D-2DEE-49A4-BB7F-8C906ACCEEF8}" dt="2024-03-18T12:06:14.806" v="434" actId="1076"/>
          <ac:spMkLst>
            <pc:docMk/>
            <pc:sldMk cId="114425078" sldId="315"/>
            <ac:spMk id="3" creationId="{400747A6-C394-F93A-9448-44D5BDA4C849}"/>
          </ac:spMkLst>
        </pc:spChg>
        <pc:graphicFrameChg chg="modGraphic">
          <ac:chgData name="Coral Sirdifield" userId="27643b19-b51a-4b9c-8fa8-b97188d086b6" providerId="ADAL" clId="{3569224D-2DEE-49A4-BB7F-8C906ACCEEF8}" dt="2024-03-18T12:05:31.816" v="379" actId="20577"/>
          <ac:graphicFrameMkLst>
            <pc:docMk/>
            <pc:sldMk cId="114425078" sldId="315"/>
            <ac:graphicFrameMk id="4" creationId="{BCA7025F-DF17-DBCD-0065-6847A71A368A}"/>
          </ac:graphicFrameMkLst>
        </pc:graphicFrameChg>
      </pc:sldChg>
      <pc:sldChg chg="modSp mod">
        <pc:chgData name="Coral Sirdifield" userId="27643b19-b51a-4b9c-8fa8-b97188d086b6" providerId="ADAL" clId="{3569224D-2DEE-49A4-BB7F-8C906ACCEEF8}" dt="2024-03-18T11:04:45.127" v="249" actId="20577"/>
        <pc:sldMkLst>
          <pc:docMk/>
          <pc:sldMk cId="3523032440" sldId="316"/>
        </pc:sldMkLst>
        <pc:spChg chg="mod">
          <ac:chgData name="Coral Sirdifield" userId="27643b19-b51a-4b9c-8fa8-b97188d086b6" providerId="ADAL" clId="{3569224D-2DEE-49A4-BB7F-8C906ACCEEF8}" dt="2024-03-18T11:04:45.127" v="249" actId="20577"/>
          <ac:spMkLst>
            <pc:docMk/>
            <pc:sldMk cId="3523032440" sldId="316"/>
            <ac:spMk id="4" creationId="{3A01B33D-BF22-9267-0065-531D3D314FE1}"/>
          </ac:spMkLst>
        </pc:spChg>
      </pc:sldChg>
      <pc:sldChg chg="modSp mod">
        <pc:chgData name="Coral Sirdifield" userId="27643b19-b51a-4b9c-8fa8-b97188d086b6" providerId="ADAL" clId="{3569224D-2DEE-49A4-BB7F-8C906ACCEEF8}" dt="2024-03-18T12:12:53.415" v="437" actId="20577"/>
        <pc:sldMkLst>
          <pc:docMk/>
          <pc:sldMk cId="2955024244" sldId="319"/>
        </pc:sldMkLst>
        <pc:spChg chg="mod">
          <ac:chgData name="Coral Sirdifield" userId="27643b19-b51a-4b9c-8fa8-b97188d086b6" providerId="ADAL" clId="{3569224D-2DEE-49A4-BB7F-8C906ACCEEF8}" dt="2024-03-18T12:12:53.415" v="437" actId="20577"/>
          <ac:spMkLst>
            <pc:docMk/>
            <pc:sldMk cId="2955024244" sldId="319"/>
            <ac:spMk id="3" creationId="{99FE0E89-5823-4E7E-EAE9-C3AE6A4051D2}"/>
          </ac:spMkLst>
        </pc:spChg>
      </pc:sldChg>
      <pc:sldChg chg="modSp mod">
        <pc:chgData name="Coral Sirdifield" userId="27643b19-b51a-4b9c-8fa8-b97188d086b6" providerId="ADAL" clId="{3569224D-2DEE-49A4-BB7F-8C906ACCEEF8}" dt="2024-03-18T12:15:54.282" v="499" actId="20577"/>
        <pc:sldMkLst>
          <pc:docMk/>
          <pc:sldMk cId="935998619" sldId="320"/>
        </pc:sldMkLst>
        <pc:spChg chg="mod">
          <ac:chgData name="Coral Sirdifield" userId="27643b19-b51a-4b9c-8fa8-b97188d086b6" providerId="ADAL" clId="{3569224D-2DEE-49A4-BB7F-8C906ACCEEF8}" dt="2024-03-18T12:13:51.684" v="439" actId="404"/>
          <ac:spMkLst>
            <pc:docMk/>
            <pc:sldMk cId="935998619" sldId="320"/>
            <ac:spMk id="2" creationId="{71BE0B76-B4EC-EA15-E813-7F53F76E89C9}"/>
          </ac:spMkLst>
        </pc:spChg>
        <pc:graphicFrameChg chg="modGraphic">
          <ac:chgData name="Coral Sirdifield" userId="27643b19-b51a-4b9c-8fa8-b97188d086b6" providerId="ADAL" clId="{3569224D-2DEE-49A4-BB7F-8C906ACCEEF8}" dt="2024-03-18T12:15:54.282" v="499" actId="20577"/>
          <ac:graphicFrameMkLst>
            <pc:docMk/>
            <pc:sldMk cId="935998619" sldId="320"/>
            <ac:graphicFrameMk id="4" creationId="{D0537481-172C-0225-A328-76021A102C7F}"/>
          </ac:graphicFrameMkLst>
        </pc:graphicFrameChg>
      </pc:sldChg>
      <pc:sldChg chg="modSp mod">
        <pc:chgData name="Coral Sirdifield" userId="27643b19-b51a-4b9c-8fa8-b97188d086b6" providerId="ADAL" clId="{3569224D-2DEE-49A4-BB7F-8C906ACCEEF8}" dt="2024-01-18T13:41:08.997" v="66" actId="20577"/>
        <pc:sldMkLst>
          <pc:docMk/>
          <pc:sldMk cId="2837313538" sldId="323"/>
        </pc:sldMkLst>
        <pc:spChg chg="mod">
          <ac:chgData name="Coral Sirdifield" userId="27643b19-b51a-4b9c-8fa8-b97188d086b6" providerId="ADAL" clId="{3569224D-2DEE-49A4-BB7F-8C906ACCEEF8}" dt="2024-01-18T13:41:08.997" v="66" actId="20577"/>
          <ac:spMkLst>
            <pc:docMk/>
            <pc:sldMk cId="2837313538" sldId="323"/>
            <ac:spMk id="3" creationId="{5042E2AC-C162-EB41-8AA0-65355F6D533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F21342-CC4D-4E27-9E73-61299C72D3A3}"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E04CB7A0-2AF8-4CC6-B4D7-C1245C5B9434}">
      <dgm:prSet/>
      <dgm:spPr/>
      <dgm:t>
        <a:bodyPr/>
        <a:lstStyle/>
        <a:p>
          <a:r>
            <a:rPr lang="en-GB"/>
            <a:t>What are they?</a:t>
          </a:r>
          <a:endParaRPr lang="en-US"/>
        </a:p>
      </dgm:t>
    </dgm:pt>
    <dgm:pt modelId="{5D83F998-1D73-459E-9B59-C6F510D322D4}" type="parTrans" cxnId="{F23FBAAD-CC96-488B-BE5F-7AE7F8211F33}">
      <dgm:prSet/>
      <dgm:spPr/>
      <dgm:t>
        <a:bodyPr/>
        <a:lstStyle/>
        <a:p>
          <a:endParaRPr lang="en-US"/>
        </a:p>
      </dgm:t>
    </dgm:pt>
    <dgm:pt modelId="{9343935B-8A32-4E27-915B-EEAE0D890826}" type="sibTrans" cxnId="{F23FBAAD-CC96-488B-BE5F-7AE7F8211F33}">
      <dgm:prSet/>
      <dgm:spPr/>
      <dgm:t>
        <a:bodyPr/>
        <a:lstStyle/>
        <a:p>
          <a:endParaRPr lang="en-US"/>
        </a:p>
      </dgm:t>
    </dgm:pt>
    <dgm:pt modelId="{0CDC2062-7F9C-4C2D-A6F2-A723AA3F4265}">
      <dgm:prSet/>
      <dgm:spPr/>
      <dgm:t>
        <a:bodyPr/>
        <a:lstStyle/>
        <a:p>
          <a:r>
            <a:rPr lang="en-GB"/>
            <a:t>How are they used?</a:t>
          </a:r>
          <a:endParaRPr lang="en-US"/>
        </a:p>
      </dgm:t>
    </dgm:pt>
    <dgm:pt modelId="{AE7B7A32-FA88-4020-87DB-EBBA871B1AA1}" type="parTrans" cxnId="{AC46A985-B3FF-4D2F-B4C3-57DB088C810F}">
      <dgm:prSet/>
      <dgm:spPr/>
      <dgm:t>
        <a:bodyPr/>
        <a:lstStyle/>
        <a:p>
          <a:endParaRPr lang="en-US"/>
        </a:p>
      </dgm:t>
    </dgm:pt>
    <dgm:pt modelId="{AE55ACED-9B4B-47B5-9C7B-1BC652E364D3}" type="sibTrans" cxnId="{AC46A985-B3FF-4D2F-B4C3-57DB088C810F}">
      <dgm:prSet/>
      <dgm:spPr/>
      <dgm:t>
        <a:bodyPr/>
        <a:lstStyle/>
        <a:p>
          <a:endParaRPr lang="en-US"/>
        </a:p>
      </dgm:t>
    </dgm:pt>
    <dgm:pt modelId="{5F318229-6081-4CC2-AD14-FE380A1F196D}" type="pres">
      <dgm:prSet presAssocID="{ACF21342-CC4D-4E27-9E73-61299C72D3A3}" presName="linear" presStyleCnt="0">
        <dgm:presLayoutVars>
          <dgm:dir/>
          <dgm:animLvl val="lvl"/>
          <dgm:resizeHandles val="exact"/>
        </dgm:presLayoutVars>
      </dgm:prSet>
      <dgm:spPr/>
    </dgm:pt>
    <dgm:pt modelId="{9801F708-A4CF-4C8A-BC5E-2AEDA6B20E18}" type="pres">
      <dgm:prSet presAssocID="{E04CB7A0-2AF8-4CC6-B4D7-C1245C5B9434}" presName="parentLin" presStyleCnt="0"/>
      <dgm:spPr/>
    </dgm:pt>
    <dgm:pt modelId="{0EB555C2-7FAA-4490-A3C9-FA9EDEC11F15}" type="pres">
      <dgm:prSet presAssocID="{E04CB7A0-2AF8-4CC6-B4D7-C1245C5B9434}" presName="parentLeftMargin" presStyleLbl="node1" presStyleIdx="0" presStyleCnt="2"/>
      <dgm:spPr/>
    </dgm:pt>
    <dgm:pt modelId="{566C3C24-1E7D-4343-9D56-066B6966311B}" type="pres">
      <dgm:prSet presAssocID="{E04CB7A0-2AF8-4CC6-B4D7-C1245C5B9434}" presName="parentText" presStyleLbl="node1" presStyleIdx="0" presStyleCnt="2">
        <dgm:presLayoutVars>
          <dgm:chMax val="0"/>
          <dgm:bulletEnabled val="1"/>
        </dgm:presLayoutVars>
      </dgm:prSet>
      <dgm:spPr/>
    </dgm:pt>
    <dgm:pt modelId="{DF518B0F-0EB9-4555-8557-5E03F1815E74}" type="pres">
      <dgm:prSet presAssocID="{E04CB7A0-2AF8-4CC6-B4D7-C1245C5B9434}" presName="negativeSpace" presStyleCnt="0"/>
      <dgm:spPr/>
    </dgm:pt>
    <dgm:pt modelId="{B66DE3F4-FF45-4EC0-B030-081D18FDB63A}" type="pres">
      <dgm:prSet presAssocID="{E04CB7A0-2AF8-4CC6-B4D7-C1245C5B9434}" presName="childText" presStyleLbl="conFgAcc1" presStyleIdx="0" presStyleCnt="2">
        <dgm:presLayoutVars>
          <dgm:bulletEnabled val="1"/>
        </dgm:presLayoutVars>
      </dgm:prSet>
      <dgm:spPr/>
    </dgm:pt>
    <dgm:pt modelId="{54452004-AEA2-4A70-8A9D-D72EA6F34C7F}" type="pres">
      <dgm:prSet presAssocID="{9343935B-8A32-4E27-915B-EEAE0D890826}" presName="spaceBetweenRectangles" presStyleCnt="0"/>
      <dgm:spPr/>
    </dgm:pt>
    <dgm:pt modelId="{AC105FC1-70E1-4D21-B8D5-C5F4D3631E27}" type="pres">
      <dgm:prSet presAssocID="{0CDC2062-7F9C-4C2D-A6F2-A723AA3F4265}" presName="parentLin" presStyleCnt="0"/>
      <dgm:spPr/>
    </dgm:pt>
    <dgm:pt modelId="{BC95EE9D-A932-4528-A339-5D922C78FE93}" type="pres">
      <dgm:prSet presAssocID="{0CDC2062-7F9C-4C2D-A6F2-A723AA3F4265}" presName="parentLeftMargin" presStyleLbl="node1" presStyleIdx="0" presStyleCnt="2"/>
      <dgm:spPr/>
    </dgm:pt>
    <dgm:pt modelId="{072BDC28-113C-42DD-B7FF-DB625888BF21}" type="pres">
      <dgm:prSet presAssocID="{0CDC2062-7F9C-4C2D-A6F2-A723AA3F4265}" presName="parentText" presStyleLbl="node1" presStyleIdx="1" presStyleCnt="2">
        <dgm:presLayoutVars>
          <dgm:chMax val="0"/>
          <dgm:bulletEnabled val="1"/>
        </dgm:presLayoutVars>
      </dgm:prSet>
      <dgm:spPr/>
    </dgm:pt>
    <dgm:pt modelId="{59547EEA-36DA-4B04-8064-53538C2CE2AE}" type="pres">
      <dgm:prSet presAssocID="{0CDC2062-7F9C-4C2D-A6F2-A723AA3F4265}" presName="negativeSpace" presStyleCnt="0"/>
      <dgm:spPr/>
    </dgm:pt>
    <dgm:pt modelId="{A107A9E2-0B84-4E83-BBF6-9622AF36AAF3}" type="pres">
      <dgm:prSet presAssocID="{0CDC2062-7F9C-4C2D-A6F2-A723AA3F4265}" presName="childText" presStyleLbl="conFgAcc1" presStyleIdx="1" presStyleCnt="2">
        <dgm:presLayoutVars>
          <dgm:bulletEnabled val="1"/>
        </dgm:presLayoutVars>
      </dgm:prSet>
      <dgm:spPr/>
    </dgm:pt>
  </dgm:ptLst>
  <dgm:cxnLst>
    <dgm:cxn modelId="{DA5F8631-11E8-4C3B-B28B-9AA742682448}" type="presOf" srcId="{0CDC2062-7F9C-4C2D-A6F2-A723AA3F4265}" destId="{BC95EE9D-A932-4528-A339-5D922C78FE93}" srcOrd="0" destOrd="0" presId="urn:microsoft.com/office/officeart/2005/8/layout/list1"/>
    <dgm:cxn modelId="{AC46A985-B3FF-4D2F-B4C3-57DB088C810F}" srcId="{ACF21342-CC4D-4E27-9E73-61299C72D3A3}" destId="{0CDC2062-7F9C-4C2D-A6F2-A723AA3F4265}" srcOrd="1" destOrd="0" parTransId="{AE7B7A32-FA88-4020-87DB-EBBA871B1AA1}" sibTransId="{AE55ACED-9B4B-47B5-9C7B-1BC652E364D3}"/>
    <dgm:cxn modelId="{F23FBAAD-CC96-488B-BE5F-7AE7F8211F33}" srcId="{ACF21342-CC4D-4E27-9E73-61299C72D3A3}" destId="{E04CB7A0-2AF8-4CC6-B4D7-C1245C5B9434}" srcOrd="0" destOrd="0" parTransId="{5D83F998-1D73-459E-9B59-C6F510D322D4}" sibTransId="{9343935B-8A32-4E27-915B-EEAE0D890826}"/>
    <dgm:cxn modelId="{0D7692B2-4936-4120-97EC-9EB26188A347}" type="presOf" srcId="{0CDC2062-7F9C-4C2D-A6F2-A723AA3F4265}" destId="{072BDC28-113C-42DD-B7FF-DB625888BF21}" srcOrd="1" destOrd="0" presId="urn:microsoft.com/office/officeart/2005/8/layout/list1"/>
    <dgm:cxn modelId="{347616B5-4968-4A17-B043-F98B975AD37F}" type="presOf" srcId="{E04CB7A0-2AF8-4CC6-B4D7-C1245C5B9434}" destId="{566C3C24-1E7D-4343-9D56-066B6966311B}" srcOrd="1" destOrd="0" presId="urn:microsoft.com/office/officeart/2005/8/layout/list1"/>
    <dgm:cxn modelId="{F12E9FC5-17E2-4C14-850E-90D7CE802BB0}" type="presOf" srcId="{ACF21342-CC4D-4E27-9E73-61299C72D3A3}" destId="{5F318229-6081-4CC2-AD14-FE380A1F196D}" srcOrd="0" destOrd="0" presId="urn:microsoft.com/office/officeart/2005/8/layout/list1"/>
    <dgm:cxn modelId="{EA4086D9-027D-415E-A6DA-6788E6077379}" type="presOf" srcId="{E04CB7A0-2AF8-4CC6-B4D7-C1245C5B9434}" destId="{0EB555C2-7FAA-4490-A3C9-FA9EDEC11F15}" srcOrd="0" destOrd="0" presId="urn:microsoft.com/office/officeart/2005/8/layout/list1"/>
    <dgm:cxn modelId="{B3C9B491-B100-4314-AE7D-7AAB63409CA3}" type="presParOf" srcId="{5F318229-6081-4CC2-AD14-FE380A1F196D}" destId="{9801F708-A4CF-4C8A-BC5E-2AEDA6B20E18}" srcOrd="0" destOrd="0" presId="urn:microsoft.com/office/officeart/2005/8/layout/list1"/>
    <dgm:cxn modelId="{D6BAD26E-9381-4740-8E5C-1ADD09F1383E}" type="presParOf" srcId="{9801F708-A4CF-4C8A-BC5E-2AEDA6B20E18}" destId="{0EB555C2-7FAA-4490-A3C9-FA9EDEC11F15}" srcOrd="0" destOrd="0" presId="urn:microsoft.com/office/officeart/2005/8/layout/list1"/>
    <dgm:cxn modelId="{2DF523B1-A10E-49C2-B8E5-B98E302EC9ED}" type="presParOf" srcId="{9801F708-A4CF-4C8A-BC5E-2AEDA6B20E18}" destId="{566C3C24-1E7D-4343-9D56-066B6966311B}" srcOrd="1" destOrd="0" presId="urn:microsoft.com/office/officeart/2005/8/layout/list1"/>
    <dgm:cxn modelId="{885FEB06-2E11-46A9-BBBB-2BF3EBBDF263}" type="presParOf" srcId="{5F318229-6081-4CC2-AD14-FE380A1F196D}" destId="{DF518B0F-0EB9-4555-8557-5E03F1815E74}" srcOrd="1" destOrd="0" presId="urn:microsoft.com/office/officeart/2005/8/layout/list1"/>
    <dgm:cxn modelId="{25AFA830-58DA-411C-A55C-E8DDA082C01A}" type="presParOf" srcId="{5F318229-6081-4CC2-AD14-FE380A1F196D}" destId="{B66DE3F4-FF45-4EC0-B030-081D18FDB63A}" srcOrd="2" destOrd="0" presId="urn:microsoft.com/office/officeart/2005/8/layout/list1"/>
    <dgm:cxn modelId="{137C2EDB-AA5F-43B0-9311-2D947161D106}" type="presParOf" srcId="{5F318229-6081-4CC2-AD14-FE380A1F196D}" destId="{54452004-AEA2-4A70-8A9D-D72EA6F34C7F}" srcOrd="3" destOrd="0" presId="urn:microsoft.com/office/officeart/2005/8/layout/list1"/>
    <dgm:cxn modelId="{7A898206-266F-4E8A-9212-3305469F44C2}" type="presParOf" srcId="{5F318229-6081-4CC2-AD14-FE380A1F196D}" destId="{AC105FC1-70E1-4D21-B8D5-C5F4D3631E27}" srcOrd="4" destOrd="0" presId="urn:microsoft.com/office/officeart/2005/8/layout/list1"/>
    <dgm:cxn modelId="{B4CBA7AD-0DC1-4CE2-AD33-E2D78A2901FA}" type="presParOf" srcId="{AC105FC1-70E1-4D21-B8D5-C5F4D3631E27}" destId="{BC95EE9D-A932-4528-A339-5D922C78FE93}" srcOrd="0" destOrd="0" presId="urn:microsoft.com/office/officeart/2005/8/layout/list1"/>
    <dgm:cxn modelId="{BFEB3FA7-74EC-45B1-BCC8-143705E120CE}" type="presParOf" srcId="{AC105FC1-70E1-4D21-B8D5-C5F4D3631E27}" destId="{072BDC28-113C-42DD-B7FF-DB625888BF21}" srcOrd="1" destOrd="0" presId="urn:microsoft.com/office/officeart/2005/8/layout/list1"/>
    <dgm:cxn modelId="{0719B56A-A44A-404A-9AFF-90C19E7BBB0D}" type="presParOf" srcId="{5F318229-6081-4CC2-AD14-FE380A1F196D}" destId="{59547EEA-36DA-4B04-8064-53538C2CE2AE}" srcOrd="5" destOrd="0" presId="urn:microsoft.com/office/officeart/2005/8/layout/list1"/>
    <dgm:cxn modelId="{0D68485E-BCAD-49D1-A031-B8984FA7F191}" type="presParOf" srcId="{5F318229-6081-4CC2-AD14-FE380A1F196D}" destId="{A107A9E2-0B84-4E83-BBF6-9622AF36AAF3}"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6DE3F4-FF45-4EC0-B030-081D18FDB63A}">
      <dsp:nvSpPr>
        <dsp:cNvPr id="0" name=""/>
        <dsp:cNvSpPr/>
      </dsp:nvSpPr>
      <dsp:spPr>
        <a:xfrm>
          <a:off x="0" y="1596270"/>
          <a:ext cx="6900512" cy="105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6C3C24-1E7D-4343-9D56-066B6966311B}">
      <dsp:nvSpPr>
        <dsp:cNvPr id="0" name=""/>
        <dsp:cNvSpPr/>
      </dsp:nvSpPr>
      <dsp:spPr>
        <a:xfrm>
          <a:off x="345025" y="976350"/>
          <a:ext cx="4830358" cy="1239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866900">
            <a:lnSpc>
              <a:spcPct val="90000"/>
            </a:lnSpc>
            <a:spcBef>
              <a:spcPct val="0"/>
            </a:spcBef>
            <a:spcAft>
              <a:spcPct val="35000"/>
            </a:spcAft>
            <a:buNone/>
          </a:pPr>
          <a:r>
            <a:rPr lang="en-GB" sz="4200" kern="1200"/>
            <a:t>What are they?</a:t>
          </a:r>
          <a:endParaRPr lang="en-US" sz="4200" kern="1200"/>
        </a:p>
      </dsp:txBody>
      <dsp:txXfrm>
        <a:off x="405549" y="1036874"/>
        <a:ext cx="4709310" cy="1118792"/>
      </dsp:txXfrm>
    </dsp:sp>
    <dsp:sp modelId="{A107A9E2-0B84-4E83-BBF6-9622AF36AAF3}">
      <dsp:nvSpPr>
        <dsp:cNvPr id="0" name=""/>
        <dsp:cNvSpPr/>
      </dsp:nvSpPr>
      <dsp:spPr>
        <a:xfrm>
          <a:off x="0" y="3501390"/>
          <a:ext cx="6900512" cy="10584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072BDC28-113C-42DD-B7FF-DB625888BF21}">
      <dsp:nvSpPr>
        <dsp:cNvPr id="0" name=""/>
        <dsp:cNvSpPr/>
      </dsp:nvSpPr>
      <dsp:spPr>
        <a:xfrm>
          <a:off x="345025" y="2881470"/>
          <a:ext cx="4830358" cy="12398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2576" tIns="0" rIns="182576" bIns="0" numCol="1" spcCol="1270" anchor="ctr" anchorCtr="0">
          <a:noAutofit/>
        </a:bodyPr>
        <a:lstStyle/>
        <a:p>
          <a:pPr marL="0" lvl="0" indent="0" algn="l" defTabSz="1866900">
            <a:lnSpc>
              <a:spcPct val="90000"/>
            </a:lnSpc>
            <a:spcBef>
              <a:spcPct val="0"/>
            </a:spcBef>
            <a:spcAft>
              <a:spcPct val="35000"/>
            </a:spcAft>
            <a:buNone/>
          </a:pPr>
          <a:r>
            <a:rPr lang="en-GB" sz="4200" kern="1200"/>
            <a:t>How are they used?</a:t>
          </a:r>
          <a:endParaRPr lang="en-US" sz="4200" kern="1200"/>
        </a:p>
      </dsp:txBody>
      <dsp:txXfrm>
        <a:off x="405549" y="2941994"/>
        <a:ext cx="4709310" cy="11187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C9DE5-7261-DB40-9338-5005436756B7}" type="datetimeFigureOut">
              <a:rPr lang="en-US" smtClean="0"/>
              <a:t>3/19/2024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43AEB-552B-034A-B822-4896A1EAC5E8}" type="slidenum">
              <a:rPr lang="en-US" smtClean="0"/>
              <a:t>‹#›</a:t>
            </a:fld>
            <a:endParaRPr lang="en-US"/>
          </a:p>
        </p:txBody>
      </p:sp>
    </p:spTree>
    <p:extLst>
      <p:ext uri="{BB962C8B-B14F-4D97-AF65-F5344CB8AC3E}">
        <p14:creationId xmlns:p14="http://schemas.microsoft.com/office/powerpoint/2010/main" val="890999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9ADF-257E-43BE-BB32-BA8F0F4BE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332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9ADF-257E-43BE-BB32-BA8F0F4BE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456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0B9ADF-257E-43BE-BB32-BA8F0F4BEC26}" type="slidenum">
              <a:rPr lang="en-GB" smtClean="0"/>
              <a:t>21</a:t>
            </a:fld>
            <a:endParaRPr lang="en-GB"/>
          </a:p>
        </p:txBody>
      </p:sp>
    </p:spTree>
    <p:extLst>
      <p:ext uri="{BB962C8B-B14F-4D97-AF65-F5344CB8AC3E}">
        <p14:creationId xmlns:p14="http://schemas.microsoft.com/office/powerpoint/2010/main" val="11174934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30B9ADF-257E-43BE-BB32-BA8F0F4BEC26}" type="slidenum">
              <a:rPr lang="en-GB" smtClean="0"/>
              <a:t>9</a:t>
            </a:fld>
            <a:endParaRPr lang="en-GB"/>
          </a:p>
        </p:txBody>
      </p:sp>
    </p:spTree>
    <p:extLst>
      <p:ext uri="{BB962C8B-B14F-4D97-AF65-F5344CB8AC3E}">
        <p14:creationId xmlns:p14="http://schemas.microsoft.com/office/powerpoint/2010/main" val="4294083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0B9ADF-257E-43BE-BB32-BA8F0F4BEC26}" type="slidenum">
              <a:rPr lang="en-GB" smtClean="0"/>
              <a:t>11</a:t>
            </a:fld>
            <a:endParaRPr lang="en-GB"/>
          </a:p>
        </p:txBody>
      </p:sp>
    </p:spTree>
    <p:extLst>
      <p:ext uri="{BB962C8B-B14F-4D97-AF65-F5344CB8AC3E}">
        <p14:creationId xmlns:p14="http://schemas.microsoft.com/office/powerpoint/2010/main" val="120039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0B9ADF-257E-43BE-BB32-BA8F0F4BEC26}" type="slidenum">
              <a:rPr lang="en-GB" smtClean="0"/>
              <a:t>12</a:t>
            </a:fld>
            <a:endParaRPr lang="en-GB"/>
          </a:p>
        </p:txBody>
      </p:sp>
    </p:spTree>
    <p:extLst>
      <p:ext uri="{BB962C8B-B14F-4D97-AF65-F5344CB8AC3E}">
        <p14:creationId xmlns:p14="http://schemas.microsoft.com/office/powerpoint/2010/main" val="294618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9ADF-257E-43BE-BB32-BA8F0F4BE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6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9ADF-257E-43BE-BB32-BA8F0F4BE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29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9ADF-257E-43BE-BB32-BA8F0F4BE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1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9ADF-257E-43BE-BB32-BA8F0F4BE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409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B9ADF-257E-43BE-BB32-BA8F0F4BEC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033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0F8FE-E6BA-E542-9F17-98E964B066B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B519743F-B5B1-2544-ADF8-B0040D04F0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A4E93B3-1B0C-B445-B05D-AA6B930C3442}"/>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5" name="Footer Placeholder 4">
            <a:extLst>
              <a:ext uri="{FF2B5EF4-FFF2-40B4-BE49-F238E27FC236}">
                <a16:creationId xmlns:a16="http://schemas.microsoft.com/office/drawing/2014/main" id="{ADEDE66C-F730-564F-9BD0-AD030AA29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77B59-62B4-734A-BDB1-DBF4BA9969EA}"/>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3013934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B13BE-E77E-1E48-9E3C-898115AA681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D7433C5-050D-6343-88DE-1A17083DDD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E29A1B-EDBB-6F4E-903C-9828F03F4BEA}"/>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5" name="Footer Placeholder 4">
            <a:extLst>
              <a:ext uri="{FF2B5EF4-FFF2-40B4-BE49-F238E27FC236}">
                <a16:creationId xmlns:a16="http://schemas.microsoft.com/office/drawing/2014/main" id="{8B216AF4-1B9E-E148-AC04-DC323C8B1A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532013-5444-6B4C-BFB1-9C416E3B95EB}"/>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1896381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2A51376-6434-584F-88D1-BE0E5289F53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7925A5-1866-034B-A3CC-4BD1BF5DFC7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81F969C-0C96-1840-BEB5-14756854DDEC}"/>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5" name="Footer Placeholder 4">
            <a:extLst>
              <a:ext uri="{FF2B5EF4-FFF2-40B4-BE49-F238E27FC236}">
                <a16:creationId xmlns:a16="http://schemas.microsoft.com/office/drawing/2014/main" id="{E747B401-23C2-8843-81E2-A30F727B0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69EE5-DF1B-EE48-9F8C-64C244CDCD5F}"/>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4051108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1B45062-A542-FE48-A421-581AD025A8F2}"/>
              </a:ext>
            </a:extLst>
          </p:cNvPr>
          <p:cNvCxnSpPr>
            <a:cxnSpLocks/>
          </p:cNvCxnSpPr>
          <p:nvPr userDrawn="1"/>
        </p:nvCxnSpPr>
        <p:spPr>
          <a:xfrm>
            <a:off x="511048" y="1551010"/>
            <a:ext cx="88948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2">
            <a:extLst>
              <a:ext uri="{FF2B5EF4-FFF2-40B4-BE49-F238E27FC236}">
                <a16:creationId xmlns:a16="http://schemas.microsoft.com/office/drawing/2014/main" id="{C89F7F3D-0435-624D-BA57-E4A9D2D89E40}"/>
              </a:ext>
            </a:extLst>
          </p:cNvPr>
          <p:cNvSpPr>
            <a:spLocks noGrp="1"/>
          </p:cNvSpPr>
          <p:nvPr>
            <p:ph type="body" sz="quarter" idx="10" hasCustomPrompt="1"/>
          </p:nvPr>
        </p:nvSpPr>
        <p:spPr>
          <a:xfrm>
            <a:off x="453301" y="475453"/>
            <a:ext cx="5642700" cy="676226"/>
          </a:xfrm>
          <a:prstGeom prst="rect">
            <a:avLst/>
          </a:prstGeom>
        </p:spPr>
        <p:txBody>
          <a:bodyPr/>
          <a:lstStyle>
            <a:lvl1pPr marL="0" indent="0">
              <a:buNone/>
              <a:defRPr b="1" i="0" baseline="0">
                <a:solidFill>
                  <a:schemeClr val="bg1"/>
                </a:solidFill>
                <a:latin typeface="Helvetica 55 Roman" panose="02000503000000020004" pitchFamily="2" charset="0"/>
              </a:defRPr>
            </a:lvl1pPr>
          </a:lstStyle>
          <a:p>
            <a:pPr lvl="0"/>
            <a:r>
              <a:rPr lang="en-US"/>
              <a:t>Click to add Heading</a:t>
            </a:r>
          </a:p>
        </p:txBody>
      </p:sp>
      <p:sp>
        <p:nvSpPr>
          <p:cNvPr id="16" name="Picture Placeholder 15">
            <a:extLst>
              <a:ext uri="{FF2B5EF4-FFF2-40B4-BE49-F238E27FC236}">
                <a16:creationId xmlns:a16="http://schemas.microsoft.com/office/drawing/2014/main" id="{0FE2C9B9-D99B-4446-8D0D-B4D3856BEA6F}"/>
              </a:ext>
            </a:extLst>
          </p:cNvPr>
          <p:cNvSpPr>
            <a:spLocks noGrp="1"/>
          </p:cNvSpPr>
          <p:nvPr>
            <p:ph type="pic" sz="quarter" idx="11"/>
          </p:nvPr>
        </p:nvSpPr>
        <p:spPr>
          <a:xfrm>
            <a:off x="6597650" y="474663"/>
            <a:ext cx="5162550" cy="5138737"/>
          </a:xfrm>
          <a:prstGeom prst="rect">
            <a:avLst/>
          </a:prstGeom>
        </p:spPr>
        <p:txBody>
          <a:bodyPr/>
          <a:lstStyle>
            <a:lvl1pPr>
              <a:defRPr baseline="0">
                <a:solidFill>
                  <a:schemeClr val="bg1"/>
                </a:solidFill>
              </a:defRPr>
            </a:lvl1pPr>
          </a:lstStyle>
          <a:p>
            <a:endParaRPr lang="en-US"/>
          </a:p>
        </p:txBody>
      </p:sp>
      <p:sp>
        <p:nvSpPr>
          <p:cNvPr id="18" name="Text Placeholder 17">
            <a:extLst>
              <a:ext uri="{FF2B5EF4-FFF2-40B4-BE49-F238E27FC236}">
                <a16:creationId xmlns:a16="http://schemas.microsoft.com/office/drawing/2014/main" id="{8643747D-390B-FD40-8A33-A3A64BB81422}"/>
              </a:ext>
            </a:extLst>
          </p:cNvPr>
          <p:cNvSpPr>
            <a:spLocks noGrp="1"/>
          </p:cNvSpPr>
          <p:nvPr>
            <p:ph type="body" sz="quarter" idx="12" hasCustomPrompt="1"/>
          </p:nvPr>
        </p:nvSpPr>
        <p:spPr>
          <a:xfrm>
            <a:off x="418576" y="1817688"/>
            <a:ext cx="5584825" cy="3795712"/>
          </a:xfrm>
          <a:prstGeom prst="rect">
            <a:avLst/>
          </a:prstGeom>
        </p:spPr>
        <p:txBody>
          <a:bodyPr/>
          <a:lstStyle>
            <a:lvl1pPr marL="0" indent="0">
              <a:buNone/>
              <a:defRPr sz="1800" baseline="0">
                <a:solidFill>
                  <a:schemeClr val="bg1"/>
                </a:solidFill>
                <a:latin typeface="Helvetica Neue" panose="02000503000000020004" pitchFamily="2" charset="0"/>
              </a:defRPr>
            </a:lvl1pPr>
          </a:lstStyle>
          <a:p>
            <a:pPr lvl="0"/>
            <a:r>
              <a:rPr lang="en-US"/>
              <a:t>Click to add text</a:t>
            </a:r>
          </a:p>
        </p:txBody>
      </p:sp>
    </p:spTree>
    <p:extLst>
      <p:ext uri="{BB962C8B-B14F-4D97-AF65-F5344CB8AC3E}">
        <p14:creationId xmlns:p14="http://schemas.microsoft.com/office/powerpoint/2010/main" val="260476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C21EBA57-9B7D-E74D-B153-7E02E75608F7}"/>
              </a:ext>
            </a:extLst>
          </p:cNvPr>
          <p:cNvSpPr>
            <a:spLocks noGrp="1"/>
          </p:cNvSpPr>
          <p:nvPr>
            <p:ph type="body" sz="quarter" idx="10" hasCustomPrompt="1"/>
          </p:nvPr>
        </p:nvSpPr>
        <p:spPr>
          <a:xfrm>
            <a:off x="386788" y="2303255"/>
            <a:ext cx="10080625" cy="821910"/>
          </a:xfrm>
          <a:prstGeom prst="rect">
            <a:avLst/>
          </a:prstGeom>
        </p:spPr>
        <p:txBody>
          <a:bodyPr/>
          <a:lstStyle>
            <a:lvl1pPr marL="0" indent="0">
              <a:buNone/>
              <a:defRPr sz="4400" b="1" i="0" baseline="0">
                <a:solidFill>
                  <a:schemeClr val="bg1"/>
                </a:solidFill>
                <a:latin typeface="Helvetica 55 Roman" panose="02000503000000020004" pitchFamily="2" charset="0"/>
              </a:defRPr>
            </a:lvl1pPr>
            <a:lvl2pPr>
              <a:defRPr sz="4400" b="1" i="0" baseline="0">
                <a:latin typeface="Helvetica 55 Roman" panose="02000503000000020004" pitchFamily="2" charset="0"/>
              </a:defRPr>
            </a:lvl2pPr>
            <a:lvl3pPr>
              <a:defRPr sz="4400" b="1" i="0" baseline="0">
                <a:latin typeface="Helvetica 55 Roman" panose="02000503000000020004" pitchFamily="2" charset="0"/>
              </a:defRPr>
            </a:lvl3pPr>
            <a:lvl4pPr>
              <a:defRPr sz="4400" b="1" i="0" baseline="0">
                <a:latin typeface="Helvetica 55 Roman" panose="02000503000000020004" pitchFamily="2" charset="0"/>
              </a:defRPr>
            </a:lvl4pPr>
            <a:lvl5pPr>
              <a:defRPr sz="4400" b="1" i="0" baseline="0">
                <a:latin typeface="Helvetica 55 Roman" panose="02000503000000020004" pitchFamily="2" charset="0"/>
              </a:defRPr>
            </a:lvl5pPr>
          </a:lstStyle>
          <a:p>
            <a:pPr lvl="0"/>
            <a:r>
              <a:rPr lang="en-US"/>
              <a:t>Click to add heading</a:t>
            </a:r>
          </a:p>
        </p:txBody>
      </p:sp>
      <p:sp>
        <p:nvSpPr>
          <p:cNvPr id="16" name="Text Placeholder 15">
            <a:extLst>
              <a:ext uri="{FF2B5EF4-FFF2-40B4-BE49-F238E27FC236}">
                <a16:creationId xmlns:a16="http://schemas.microsoft.com/office/drawing/2014/main" id="{A13CB000-F501-D64B-95B0-77B55D9A77E7}"/>
              </a:ext>
            </a:extLst>
          </p:cNvPr>
          <p:cNvSpPr>
            <a:spLocks noGrp="1"/>
          </p:cNvSpPr>
          <p:nvPr>
            <p:ph type="body" sz="quarter" idx="11" hasCustomPrompt="1"/>
          </p:nvPr>
        </p:nvSpPr>
        <p:spPr>
          <a:xfrm>
            <a:off x="387350" y="3172225"/>
            <a:ext cx="10169525" cy="1028700"/>
          </a:xfrm>
          <a:prstGeom prst="rect">
            <a:avLst/>
          </a:prstGeom>
        </p:spPr>
        <p:txBody>
          <a:bodyPr/>
          <a:lstStyle>
            <a:lvl1pPr marL="0" indent="0">
              <a:buNone/>
              <a:defRPr sz="3400" baseline="0">
                <a:solidFill>
                  <a:schemeClr val="bg1"/>
                </a:solidFill>
                <a:latin typeface="Helvetica Neue" panose="02000503000000020004" pitchFamily="2" charset="0"/>
              </a:defRPr>
            </a:lvl1pPr>
          </a:lstStyle>
          <a:p>
            <a:pPr lvl="0"/>
            <a:r>
              <a:rPr lang="en-US" sz="3400" baseline="0"/>
              <a:t>Click to add subheading</a:t>
            </a:r>
            <a:endParaRPr lang="en-US"/>
          </a:p>
        </p:txBody>
      </p:sp>
    </p:spTree>
    <p:extLst>
      <p:ext uri="{BB962C8B-B14F-4D97-AF65-F5344CB8AC3E}">
        <p14:creationId xmlns:p14="http://schemas.microsoft.com/office/powerpoint/2010/main" val="1444899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D2908-0D61-3242-97D1-54245174F49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73FE474-D9B5-F044-9CED-9ADD0BE084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DF8C0C3-3B50-C941-A5C1-C307D84350FA}"/>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5" name="Footer Placeholder 4">
            <a:extLst>
              <a:ext uri="{FF2B5EF4-FFF2-40B4-BE49-F238E27FC236}">
                <a16:creationId xmlns:a16="http://schemas.microsoft.com/office/drawing/2014/main" id="{F9886E10-829B-2C4C-BC66-E77CB38AC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C268D-A78D-E84B-B441-2E3A0473D551}"/>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268181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6F1D1-588B-9A45-AA07-BF1D51731B3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29FA3D30-5129-A74A-8164-6B7E0EE3F0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10B2F7A-B8BA-434A-8602-25E7B23A76EF}"/>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5" name="Footer Placeholder 4">
            <a:extLst>
              <a:ext uri="{FF2B5EF4-FFF2-40B4-BE49-F238E27FC236}">
                <a16:creationId xmlns:a16="http://schemas.microsoft.com/office/drawing/2014/main" id="{8E16FF51-A0FF-8346-9057-0AAF212D5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D8B0B-B6C4-B443-8E20-E8163DF19673}"/>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2570501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636B-7767-4F42-9BB7-50BC9AF7006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D1FE0EB-CFDD-AE4C-B143-74FD2E28D77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F3C41AC-5EA6-7346-BDF2-E784A06CC2F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94A9DF1-984F-BE45-B444-ABCA503F29E6}"/>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6" name="Footer Placeholder 5">
            <a:extLst>
              <a:ext uri="{FF2B5EF4-FFF2-40B4-BE49-F238E27FC236}">
                <a16:creationId xmlns:a16="http://schemas.microsoft.com/office/drawing/2014/main" id="{0F2397C1-78D3-9A40-8BC9-C03236F480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07836-1432-4A4A-8EB8-C31CD03990AD}"/>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2334506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9EAA-6DFD-4D42-91C5-1B0A304B6FE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F1CA61-21F2-B942-9AC6-134D544C2F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C92E586-9078-614A-9866-2D12BE6B4A7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1EA24D9C-D154-4F48-AB83-BD71E24CF2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34DB59E-38E9-CD44-82F1-A3159A4E0E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16065C1-C7F8-2743-8A2C-14F24591DCE8}"/>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8" name="Footer Placeholder 7">
            <a:extLst>
              <a:ext uri="{FF2B5EF4-FFF2-40B4-BE49-F238E27FC236}">
                <a16:creationId xmlns:a16="http://schemas.microsoft.com/office/drawing/2014/main" id="{D971C05B-A1C7-5045-B23B-9CD50587F0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A2AF51-9FD4-E145-85B2-0759A56D2E85}"/>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4209906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1B39A-06DF-F748-8E2B-5555D0EB5389}"/>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B18887F-26CB-8F48-9878-9EDB78109823}"/>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4" name="Footer Placeholder 3">
            <a:extLst>
              <a:ext uri="{FF2B5EF4-FFF2-40B4-BE49-F238E27FC236}">
                <a16:creationId xmlns:a16="http://schemas.microsoft.com/office/drawing/2014/main" id="{3570DF99-D4AD-384D-9F26-FCA508F4EB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7A8FB7-4209-DD49-A969-85577CAB8ECA}"/>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4055489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9CC66E2-06EA-F24D-8D21-5BA149D077D7}"/>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3" name="Footer Placeholder 2">
            <a:extLst>
              <a:ext uri="{FF2B5EF4-FFF2-40B4-BE49-F238E27FC236}">
                <a16:creationId xmlns:a16="http://schemas.microsoft.com/office/drawing/2014/main" id="{5734A272-73F0-CF4F-8CF8-FB929F9E23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3787C5-6E7D-FF4C-987D-DCC4221FA2A2}"/>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1221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8BFC-6252-A347-9D26-3D22A4C59D0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2EF588C-087C-8144-84D7-B7021AAC39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71CD4B8-E0D3-9643-83BF-391DD13ED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342E2DB-9E4C-514A-A8F7-0C18662E91D0}"/>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6" name="Footer Placeholder 5">
            <a:extLst>
              <a:ext uri="{FF2B5EF4-FFF2-40B4-BE49-F238E27FC236}">
                <a16:creationId xmlns:a16="http://schemas.microsoft.com/office/drawing/2014/main" id="{85CB873E-1219-9940-AF85-8CD82DB6A6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06641-DE98-734C-A2AB-F0628B90C197}"/>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1005893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C0D0D-535B-1046-909C-969275558DA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92904EC-1C98-DC42-A2D3-AAE630D56C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DE81E9-AC8C-444B-9158-CFA066D8F1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BD8826-BEB1-2B4A-899A-BB27CB45FAEC}"/>
              </a:ext>
            </a:extLst>
          </p:cNvPr>
          <p:cNvSpPr>
            <a:spLocks noGrp="1"/>
          </p:cNvSpPr>
          <p:nvPr>
            <p:ph type="dt" sz="half" idx="10"/>
          </p:nvPr>
        </p:nvSpPr>
        <p:spPr/>
        <p:txBody>
          <a:bodyPr/>
          <a:lstStyle/>
          <a:p>
            <a:fld id="{EA6299DF-87E9-EB43-97F2-27864B477067}" type="datetimeFigureOut">
              <a:rPr lang="en-US" smtClean="0"/>
              <a:t>3/19/2024</a:t>
            </a:fld>
            <a:endParaRPr lang="en-US"/>
          </a:p>
        </p:txBody>
      </p:sp>
      <p:sp>
        <p:nvSpPr>
          <p:cNvPr id="6" name="Footer Placeholder 5">
            <a:extLst>
              <a:ext uri="{FF2B5EF4-FFF2-40B4-BE49-F238E27FC236}">
                <a16:creationId xmlns:a16="http://schemas.microsoft.com/office/drawing/2014/main" id="{BF08AA20-9A38-074A-889E-9E978801FC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3A6EF-9F81-5D42-A6BD-748DC3558283}"/>
              </a:ext>
            </a:extLst>
          </p:cNvPr>
          <p:cNvSpPr>
            <a:spLocks noGrp="1"/>
          </p:cNvSpPr>
          <p:nvPr>
            <p:ph type="sldNum" sz="quarter" idx="12"/>
          </p:nvPr>
        </p:nvSpPr>
        <p:spPr/>
        <p:txBody>
          <a:bodyPr/>
          <a:lstStyle/>
          <a:p>
            <a:fld id="{A177643A-0998-8A4E-8AFA-B1A8D3A6C33D}" type="slidenum">
              <a:rPr lang="en-US" smtClean="0"/>
              <a:t>‹#›</a:t>
            </a:fld>
            <a:endParaRPr lang="en-US"/>
          </a:p>
        </p:txBody>
      </p:sp>
    </p:spTree>
    <p:extLst>
      <p:ext uri="{BB962C8B-B14F-4D97-AF65-F5344CB8AC3E}">
        <p14:creationId xmlns:p14="http://schemas.microsoft.com/office/powerpoint/2010/main" val="324702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7AB8BCC-C510-884D-9D7E-7B5F9E6F4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524DABF-BE9E-5F44-A04E-8BE3D37C8B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93FE89-4547-FF4B-A041-FA482E4A0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299DF-87E9-EB43-97F2-27864B477067}" type="datetimeFigureOut">
              <a:rPr lang="en-US" smtClean="0"/>
              <a:t>3/19/2024</a:t>
            </a:fld>
            <a:endParaRPr lang="en-US"/>
          </a:p>
        </p:txBody>
      </p:sp>
      <p:sp>
        <p:nvSpPr>
          <p:cNvPr id="5" name="Footer Placeholder 4">
            <a:extLst>
              <a:ext uri="{FF2B5EF4-FFF2-40B4-BE49-F238E27FC236}">
                <a16:creationId xmlns:a16="http://schemas.microsoft.com/office/drawing/2014/main" id="{588A458E-F8E8-BC43-8015-73E7E7A45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AD35C4-0BC6-924C-A160-0FBC8D9A03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7643A-0998-8A4E-8AFA-B1A8D3A6C33D}" type="slidenum">
              <a:rPr lang="en-US" smtClean="0"/>
              <a:t>‹#›</a:t>
            </a:fld>
            <a:endParaRPr lang="en-US"/>
          </a:p>
        </p:txBody>
      </p:sp>
    </p:spTree>
    <p:extLst>
      <p:ext uri="{BB962C8B-B14F-4D97-AF65-F5344CB8AC3E}">
        <p14:creationId xmlns:p14="http://schemas.microsoft.com/office/powerpoint/2010/main" val="1301684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jpg"/><Relationship Id="rId7" Type="http://schemas.openxmlformats.org/officeDocument/2006/relationships/image" Target="../media/image12.sv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 Id="rId9" Type="http://schemas.openxmlformats.org/officeDocument/2006/relationships/image" Target="../media/image14.svg"/></Relationships>
</file>

<file path=ppt/slides/_rels/slide1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2.tmp"/></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probationhealth.blogs.lincoln.ac.uk/findings-and-outputs/"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england.nhs.uk/improvement-hub/wp-content/uploads/sites/44/2017/11/The-Good-Indicators-Guide.pdf" TargetMode="External"/><Relationship Id="rId2" Type="http://schemas.openxmlformats.org/officeDocument/2006/relationships/image" Target="../media/image30.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7F0E4-2D31-F949-AEF1-E06ED801BE0F}"/>
              </a:ext>
            </a:extLst>
          </p:cNvPr>
          <p:cNvSpPr>
            <a:spLocks noGrp="1"/>
          </p:cNvSpPr>
          <p:nvPr>
            <p:ph type="ctrTitle"/>
          </p:nvPr>
        </p:nvSpPr>
        <p:spPr>
          <a:xfrm>
            <a:off x="1300594" y="2973794"/>
            <a:ext cx="9144000" cy="1084004"/>
          </a:xfrm>
        </p:spPr>
        <p:txBody>
          <a:bodyPr>
            <a:normAutofit fontScale="90000"/>
          </a:bodyPr>
          <a:lstStyle/>
          <a:p>
            <a:r>
              <a:rPr lang="en-US" sz="5500" dirty="0">
                <a:solidFill>
                  <a:schemeClr val="bg1"/>
                </a:solidFill>
                <a:latin typeface="Georgia" panose="02040502050405020303" pitchFamily="18" charset="0"/>
                <a:cs typeface="Arial" panose="020B0604020202020204" pitchFamily="34" charset="0"/>
              </a:rPr>
              <a:t>Developing Standards and Quality Indicators</a:t>
            </a:r>
            <a:endParaRPr lang="en-US" sz="5500" dirty="0">
              <a:solidFill>
                <a:schemeClr val="bg1"/>
              </a:solidFill>
              <a:latin typeface="Georgia" panose="02040502050405020303" pitchFamily="18" charset="0"/>
            </a:endParaRPr>
          </a:p>
        </p:txBody>
      </p:sp>
      <p:sp>
        <p:nvSpPr>
          <p:cNvPr id="3" name="Subtitle 2">
            <a:extLst>
              <a:ext uri="{FF2B5EF4-FFF2-40B4-BE49-F238E27FC236}">
                <a16:creationId xmlns:a16="http://schemas.microsoft.com/office/drawing/2014/main" id="{4397D06C-113F-324C-B159-E2C9CC2A8623}"/>
              </a:ext>
            </a:extLst>
          </p:cNvPr>
          <p:cNvSpPr>
            <a:spLocks noGrp="1"/>
          </p:cNvSpPr>
          <p:nvPr>
            <p:ph type="subTitle" idx="1"/>
          </p:nvPr>
        </p:nvSpPr>
        <p:spPr>
          <a:xfrm>
            <a:off x="1300594" y="4271171"/>
            <a:ext cx="9144000" cy="690044"/>
          </a:xfrm>
        </p:spPr>
        <p:txBody>
          <a:bodyPr>
            <a:normAutofit/>
          </a:bodyPr>
          <a:lstStyle/>
          <a:p>
            <a:r>
              <a:rPr lang="en-US" sz="3000" dirty="0">
                <a:solidFill>
                  <a:schemeClr val="bg1"/>
                </a:solidFill>
                <a:latin typeface="Georgia" panose="02040502050405020303" pitchFamily="18" charset="0"/>
                <a:cs typeface="Arial" panose="020B0604020202020204" pitchFamily="34" charset="0"/>
              </a:rPr>
              <a:t>An Example of a Modified RAND Approach</a:t>
            </a:r>
            <a:endParaRPr lang="en-US" sz="3000" dirty="0">
              <a:solidFill>
                <a:schemeClr val="bg1"/>
              </a:solidFill>
              <a:latin typeface="Georgia" panose="02040502050405020303" pitchFamily="18" charset="0"/>
            </a:endParaRPr>
          </a:p>
        </p:txBody>
      </p:sp>
      <p:sp>
        <p:nvSpPr>
          <p:cNvPr id="4" name="TextBox 3">
            <a:extLst>
              <a:ext uri="{FF2B5EF4-FFF2-40B4-BE49-F238E27FC236}">
                <a16:creationId xmlns:a16="http://schemas.microsoft.com/office/drawing/2014/main" id="{2FC87CFB-FE3A-C928-B923-1564437D6B1D}"/>
              </a:ext>
            </a:extLst>
          </p:cNvPr>
          <p:cNvSpPr txBox="1"/>
          <p:nvPr/>
        </p:nvSpPr>
        <p:spPr>
          <a:xfrm>
            <a:off x="1375954" y="5782491"/>
            <a:ext cx="7977052" cy="707886"/>
          </a:xfrm>
          <a:prstGeom prst="rect">
            <a:avLst/>
          </a:prstGeom>
          <a:noFill/>
        </p:spPr>
        <p:txBody>
          <a:bodyPr wrap="square" rtlCol="0">
            <a:spAutoFit/>
          </a:bodyPr>
          <a:lstStyle/>
          <a:p>
            <a:r>
              <a:rPr lang="en-GB" sz="2000" dirty="0">
                <a:solidFill>
                  <a:schemeClr val="bg1"/>
                </a:solidFill>
              </a:rPr>
              <a:t>Improvement Science and Research Methods Seminar, March 2024</a:t>
            </a:r>
          </a:p>
          <a:p>
            <a:r>
              <a:rPr lang="en-GB" sz="2000" dirty="0">
                <a:solidFill>
                  <a:schemeClr val="bg1"/>
                </a:solidFill>
              </a:rPr>
              <a:t>Dr Coral Sirdifield, Senior Research Associate, </a:t>
            </a:r>
            <a:r>
              <a:rPr lang="en-GB" sz="2000" dirty="0" err="1">
                <a:solidFill>
                  <a:schemeClr val="bg1"/>
                </a:solidFill>
              </a:rPr>
              <a:t>CaHRU</a:t>
            </a:r>
            <a:r>
              <a:rPr lang="en-GB" sz="2000" dirty="0">
                <a:solidFill>
                  <a:schemeClr val="bg1"/>
                </a:solidFill>
              </a:rPr>
              <a:t>, University of Lincoln</a:t>
            </a:r>
          </a:p>
        </p:txBody>
      </p:sp>
    </p:spTree>
    <p:extLst>
      <p:ext uri="{BB962C8B-B14F-4D97-AF65-F5344CB8AC3E}">
        <p14:creationId xmlns:p14="http://schemas.microsoft.com/office/powerpoint/2010/main" val="44584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3EFC55F-D8A4-1D97-1DA4-B2BC30C6DAAC}"/>
              </a:ext>
            </a:extLst>
          </p:cNvPr>
          <p:cNvSpPr>
            <a:spLocks noGrp="1"/>
          </p:cNvSpPr>
          <p:nvPr>
            <p:ph type="ctrTitle"/>
          </p:nvPr>
        </p:nvSpPr>
        <p:spPr>
          <a:xfrm>
            <a:off x="1524003" y="1999615"/>
            <a:ext cx="9144000" cy="2764028"/>
          </a:xfrm>
        </p:spPr>
        <p:txBody>
          <a:bodyPr anchor="ctr">
            <a:normAutofit/>
          </a:bodyPr>
          <a:lstStyle/>
          <a:p>
            <a:r>
              <a:rPr lang="en-GB" sz="7200"/>
              <a:t>The Approach</a:t>
            </a:r>
          </a:p>
        </p:txBody>
      </p:sp>
      <p:sp>
        <p:nvSpPr>
          <p:cNvPr id="13" name="Rectangle 12">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241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ext Placeholder 4"/>
          <p:cNvSpPr>
            <a:spLocks noGrp="1"/>
          </p:cNvSpPr>
          <p:nvPr>
            <p:ph type="body" sz="quarter" idx="4294967295"/>
          </p:nvPr>
        </p:nvSpPr>
        <p:spPr>
          <a:xfrm>
            <a:off x="410862" y="2427388"/>
            <a:ext cx="6515039" cy="3098284"/>
          </a:xfrm>
          <a:prstGeom prst="rect">
            <a:avLst/>
          </a:prstGeom>
        </p:spPr>
        <p:txBody>
          <a:bodyPr wrap="square">
            <a:spAutoFit/>
          </a:bodyPr>
          <a:lstStyle/>
          <a:p>
            <a:pPr>
              <a:lnSpc>
                <a:spcPct val="100000"/>
              </a:lnSpc>
            </a:pPr>
            <a:r>
              <a:rPr lang="en-GB" sz="2000" dirty="0">
                <a:latin typeface="Helvetica" pitchFamily="2" charset="0"/>
                <a:cs typeface="Arial" panose="020B0604020202020204" pitchFamily="34" charset="0"/>
              </a:rPr>
              <a:t>Followed the approach detailed in Van Engen-</a:t>
            </a:r>
            <a:r>
              <a:rPr lang="en-GB" sz="2000" dirty="0" err="1">
                <a:latin typeface="Helvetica" pitchFamily="2" charset="0"/>
                <a:cs typeface="Arial" panose="020B0604020202020204" pitchFamily="34" charset="0"/>
              </a:rPr>
              <a:t>Verheul</a:t>
            </a:r>
            <a:r>
              <a:rPr lang="en-GB" sz="2000" dirty="0">
                <a:latin typeface="Helvetica" pitchFamily="2" charset="0"/>
                <a:cs typeface="Arial" panose="020B0604020202020204" pitchFamily="34" charset="0"/>
              </a:rPr>
              <a:t> et al (2011)</a:t>
            </a:r>
          </a:p>
          <a:p>
            <a:pPr>
              <a:lnSpc>
                <a:spcPct val="100000"/>
              </a:lnSpc>
            </a:pPr>
            <a:endParaRPr lang="en-GB" sz="2000" dirty="0">
              <a:latin typeface="Helvetica" pitchFamily="2" charset="0"/>
              <a:cs typeface="Arial" panose="020B0604020202020204" pitchFamily="34" charset="0"/>
            </a:endParaRPr>
          </a:p>
          <a:p>
            <a:pPr>
              <a:lnSpc>
                <a:spcPct val="100000"/>
              </a:lnSpc>
            </a:pPr>
            <a:r>
              <a:rPr lang="en-GB" sz="2000" dirty="0">
                <a:latin typeface="Helvetica" pitchFamily="2" charset="0"/>
                <a:cs typeface="Arial" panose="020B0604020202020204" pitchFamily="34" charset="0"/>
              </a:rPr>
              <a:t>Initially need to consider two things:</a:t>
            </a:r>
          </a:p>
          <a:p>
            <a:pPr lvl="1">
              <a:lnSpc>
                <a:spcPct val="100000"/>
              </a:lnSpc>
            </a:pPr>
            <a:r>
              <a:rPr lang="en-GB" sz="1600" dirty="0">
                <a:latin typeface="Helvetica" pitchFamily="2" charset="0"/>
                <a:cs typeface="Arial" panose="020B0604020202020204" pitchFamily="34" charset="0"/>
              </a:rPr>
              <a:t>What are the characteristics of high-quality health and social care for people on probation?</a:t>
            </a:r>
          </a:p>
          <a:p>
            <a:pPr lvl="1">
              <a:lnSpc>
                <a:spcPct val="100000"/>
              </a:lnSpc>
            </a:pPr>
            <a:r>
              <a:rPr lang="en-GB" sz="1600" dirty="0">
                <a:latin typeface="Helvetica" pitchFamily="2" charset="0"/>
                <a:cs typeface="Arial" panose="020B0604020202020204" pitchFamily="34" charset="0"/>
              </a:rPr>
              <a:t>What existing measures are in use in other adult criminal justice settings that may be relevant for use in probation?</a:t>
            </a:r>
          </a:p>
          <a:p>
            <a:pPr marL="0" indent="0">
              <a:lnSpc>
                <a:spcPct val="100000"/>
              </a:lnSpc>
              <a:buNone/>
            </a:pPr>
            <a:endParaRPr lang="en-GB" sz="1800" dirty="0">
              <a:latin typeface="Helvetica" pitchFamily="2" charset="0"/>
              <a:cs typeface="Arial" panose="020B0604020202020204" pitchFamily="34" charset="0"/>
            </a:endParaRPr>
          </a:p>
        </p:txBody>
      </p:sp>
      <p:sp>
        <p:nvSpPr>
          <p:cNvPr id="8" name="Text Placeholder 1">
            <a:extLst>
              <a:ext uri="{FF2B5EF4-FFF2-40B4-BE49-F238E27FC236}">
                <a16:creationId xmlns:a16="http://schemas.microsoft.com/office/drawing/2014/main" id="{3204D4D7-B6E3-E745-B2EF-4ECEF97D822B}"/>
              </a:ext>
            </a:extLst>
          </p:cNvPr>
          <p:cNvSpPr>
            <a:spLocks noGrp="1"/>
          </p:cNvSpPr>
          <p:nvPr>
            <p:ph type="body" sz="quarter" idx="10"/>
          </p:nvPr>
        </p:nvSpPr>
        <p:spPr>
          <a:xfrm>
            <a:off x="474237" y="404331"/>
            <a:ext cx="6089525" cy="1279614"/>
          </a:xfrm>
        </p:spPr>
        <p:txBody>
          <a:bodyPr>
            <a:noAutofit/>
          </a:bodyPr>
          <a:lstStyle/>
          <a:p>
            <a:r>
              <a:rPr lang="en-US" sz="4000" b="0" dirty="0">
                <a:solidFill>
                  <a:srgbClr val="1A999F"/>
                </a:solidFill>
                <a:latin typeface="Georgia" panose="02040502050405020303" pitchFamily="18" charset="0"/>
                <a:cs typeface="Arial" panose="020B0604020202020204" pitchFamily="34" charset="0"/>
              </a:rPr>
              <a:t>Modified RAND Approach</a:t>
            </a:r>
          </a:p>
        </p:txBody>
      </p:sp>
      <p:pic>
        <p:nvPicPr>
          <p:cNvPr id="3" name="Picture 2" descr="A screenshot of a computer&#10;&#10;Description automatically generated">
            <a:extLst>
              <a:ext uri="{FF2B5EF4-FFF2-40B4-BE49-F238E27FC236}">
                <a16:creationId xmlns:a16="http://schemas.microsoft.com/office/drawing/2014/main" id="{66762807-78EE-67F5-0371-1971548D9C54}"/>
              </a:ext>
            </a:extLst>
          </p:cNvPr>
          <p:cNvPicPr>
            <a:picLocks noChangeAspect="1"/>
          </p:cNvPicPr>
          <p:nvPr/>
        </p:nvPicPr>
        <p:blipFill rotWithShape="1">
          <a:blip r:embed="rId4"/>
          <a:srcRect l="24214" t="13588" r="27215" b="8522"/>
          <a:stretch/>
        </p:blipFill>
        <p:spPr>
          <a:xfrm>
            <a:off x="7070755" y="689516"/>
            <a:ext cx="4946393" cy="4461906"/>
          </a:xfrm>
          <a:prstGeom prst="rect">
            <a:avLst/>
          </a:prstGeom>
          <a:ln w="9525">
            <a:solidFill>
              <a:schemeClr val="tx1"/>
            </a:solidFill>
          </a:ln>
        </p:spPr>
      </p:pic>
    </p:spTree>
    <p:extLst>
      <p:ext uri="{BB962C8B-B14F-4D97-AF65-F5344CB8AC3E}">
        <p14:creationId xmlns:p14="http://schemas.microsoft.com/office/powerpoint/2010/main" val="2698265589"/>
      </p:ext>
    </p:extLst>
  </p:cSld>
  <p:clrMapOvr>
    <a:masterClrMapping/>
  </p:clrMapOvr>
  <mc:AlternateContent xmlns:mc="http://schemas.openxmlformats.org/markup-compatibility/2006" xmlns:p14="http://schemas.microsoft.com/office/powerpoint/2010/main">
    <mc:Choice Requires="p14">
      <p:transition spd="slow" p14:dur="2000" advTm="73389"/>
    </mc:Choice>
    <mc:Fallback xmlns="">
      <p:transition spd="slow" advTm="7338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0194" y="366329"/>
            <a:ext cx="9761086" cy="885350"/>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Step 1: Professional Panel Survey</a:t>
            </a:r>
            <a:endParaRPr lang="en-GB" sz="5000" b="0" dirty="0">
              <a:solidFill>
                <a:srgbClr val="1A999F"/>
              </a:solidFill>
              <a:latin typeface="Georgia" panose="02040502050405020303" pitchFamily="18" charset="0"/>
            </a:endParaRPr>
          </a:p>
        </p:txBody>
      </p:sp>
      <p:sp>
        <p:nvSpPr>
          <p:cNvPr id="4" name="Rectangle 3">
            <a:extLst>
              <a:ext uri="{FF2B5EF4-FFF2-40B4-BE49-F238E27FC236}">
                <a16:creationId xmlns:a16="http://schemas.microsoft.com/office/drawing/2014/main" id="{A5CCF7E9-7009-B745-A7A2-B3D4D23C4BA3}"/>
              </a:ext>
            </a:extLst>
          </p:cNvPr>
          <p:cNvSpPr/>
          <p:nvPr/>
        </p:nvSpPr>
        <p:spPr>
          <a:xfrm>
            <a:off x="607610" y="3897685"/>
            <a:ext cx="2840984" cy="1077218"/>
          </a:xfrm>
          <a:prstGeom prst="rect">
            <a:avLst/>
          </a:prstGeom>
        </p:spPr>
        <p:txBody>
          <a:bodyPr wrap="square">
            <a:spAutoFit/>
          </a:bodyPr>
          <a:lstStyle/>
          <a:p>
            <a:pPr marL="285750" lvl="0" indent="-285750">
              <a:buFont typeface="Arial" panose="020B0604020202020204" pitchFamily="34" charset="0"/>
              <a:buChar char="•"/>
            </a:pPr>
            <a:r>
              <a:rPr lang="en-GB" sz="1600" dirty="0">
                <a:latin typeface="Helvetica" pitchFamily="2" charset="0"/>
              </a:rPr>
              <a:t>Established a panel of 15 professionals working in criminal justice and health roles</a:t>
            </a:r>
          </a:p>
        </p:txBody>
      </p:sp>
      <p:sp>
        <p:nvSpPr>
          <p:cNvPr id="11" name="Rectangle 10">
            <a:extLst>
              <a:ext uri="{FF2B5EF4-FFF2-40B4-BE49-F238E27FC236}">
                <a16:creationId xmlns:a16="http://schemas.microsoft.com/office/drawing/2014/main" id="{016FE62F-539F-374F-8DD3-6FC6AAF19F67}"/>
              </a:ext>
            </a:extLst>
          </p:cNvPr>
          <p:cNvSpPr/>
          <p:nvPr/>
        </p:nvSpPr>
        <p:spPr>
          <a:xfrm>
            <a:off x="3856627" y="3804132"/>
            <a:ext cx="4065155" cy="1815882"/>
          </a:xfrm>
          <a:prstGeom prst="rect">
            <a:avLst/>
          </a:prstGeom>
        </p:spPr>
        <p:txBody>
          <a:bodyPr wrap="square">
            <a:spAutoFit/>
          </a:bodyPr>
          <a:lstStyle/>
          <a:p>
            <a:pPr marL="285750" lvl="0" indent="-285750">
              <a:buFont typeface="Arial" panose="020B0604020202020204" pitchFamily="34" charset="0"/>
              <a:buChar char="•"/>
            </a:pPr>
            <a:r>
              <a:rPr lang="en-GB" sz="1600" dirty="0">
                <a:latin typeface="Helvetica" pitchFamily="2" charset="0"/>
              </a:rPr>
              <a:t>Asked them to complete an online survey</a:t>
            </a:r>
          </a:p>
          <a:p>
            <a:pPr marL="285750" lvl="0" indent="-285750">
              <a:buFont typeface="Arial" panose="020B0604020202020204" pitchFamily="34" charset="0"/>
              <a:buChar char="•"/>
            </a:pPr>
            <a:r>
              <a:rPr lang="en-GB" sz="1600" dirty="0">
                <a:latin typeface="Helvetica" pitchFamily="2" charset="0"/>
              </a:rPr>
              <a:t>Questions re: characteristics (standards to meet) and existing/desired measures (potential indicators)</a:t>
            </a:r>
          </a:p>
          <a:p>
            <a:pPr marL="285750" lvl="0" indent="-285750">
              <a:buFont typeface="Arial" panose="020B0604020202020204" pitchFamily="34" charset="0"/>
              <a:buChar char="•"/>
            </a:pPr>
            <a:r>
              <a:rPr lang="en-GB" sz="1600" dirty="0">
                <a:latin typeface="Helvetica" pitchFamily="2" charset="0"/>
              </a:rPr>
              <a:t>Related to information on probation’s role/ambitions</a:t>
            </a:r>
          </a:p>
        </p:txBody>
      </p:sp>
      <p:sp>
        <p:nvSpPr>
          <p:cNvPr id="12" name="Rectangle 11">
            <a:extLst>
              <a:ext uri="{FF2B5EF4-FFF2-40B4-BE49-F238E27FC236}">
                <a16:creationId xmlns:a16="http://schemas.microsoft.com/office/drawing/2014/main" id="{BE51ED1C-991A-0640-96D1-38D4DBA72FA1}"/>
              </a:ext>
            </a:extLst>
          </p:cNvPr>
          <p:cNvSpPr/>
          <p:nvPr/>
        </p:nvSpPr>
        <p:spPr>
          <a:xfrm>
            <a:off x="7856247" y="3926665"/>
            <a:ext cx="4212021" cy="1077218"/>
          </a:xfrm>
          <a:prstGeom prst="rect">
            <a:avLst/>
          </a:prstGeom>
        </p:spPr>
        <p:txBody>
          <a:bodyPr wrap="square">
            <a:spAutoFit/>
          </a:bodyPr>
          <a:lstStyle/>
          <a:p>
            <a:pPr marL="285750" lvl="0" indent="-285750">
              <a:buFont typeface="Arial" panose="020B0604020202020204" pitchFamily="34" charset="0"/>
              <a:buChar char="•"/>
            </a:pPr>
            <a:r>
              <a:rPr lang="en-GB" sz="1600" dirty="0">
                <a:latin typeface="Helvetica" pitchFamily="2" charset="0"/>
              </a:rPr>
              <a:t>Analysed data using thematic analysis</a:t>
            </a:r>
          </a:p>
          <a:p>
            <a:pPr marL="285750" lvl="0" indent="-285750">
              <a:buFont typeface="Arial" panose="020B0604020202020204" pitchFamily="34" charset="0"/>
              <a:buChar char="•"/>
            </a:pPr>
            <a:r>
              <a:rPr lang="en-GB" sz="1600" dirty="0">
                <a:latin typeface="Helvetica" pitchFamily="2" charset="0"/>
              </a:rPr>
              <a:t>Acquired copies of any existing measures referred to in the responses for consideration in step 3</a:t>
            </a:r>
          </a:p>
        </p:txBody>
      </p:sp>
      <p:sp>
        <p:nvSpPr>
          <p:cNvPr id="15" name="Oval 14" descr="Picture of a group&#10;&#10;">
            <a:extLst>
              <a:ext uri="{FF2B5EF4-FFF2-40B4-BE49-F238E27FC236}">
                <a16:creationId xmlns:a16="http://schemas.microsoft.com/office/drawing/2014/main" id="{8781A54D-8DB2-564A-BDCE-031E52801F18}"/>
              </a:ext>
            </a:extLst>
          </p:cNvPr>
          <p:cNvSpPr/>
          <p:nvPr/>
        </p:nvSpPr>
        <p:spPr>
          <a:xfrm>
            <a:off x="734124" y="1688327"/>
            <a:ext cx="1985308" cy="1985308"/>
          </a:xfrm>
          <a:prstGeom prst="ellipse">
            <a:avLst/>
          </a:prstGeom>
          <a:solidFill>
            <a:srgbClr val="1A999F"/>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20" name="Oval 19" descr="Picture of a survey">
            <a:extLst>
              <a:ext uri="{FF2B5EF4-FFF2-40B4-BE49-F238E27FC236}">
                <a16:creationId xmlns:a16="http://schemas.microsoft.com/office/drawing/2014/main" id="{1ABD8252-A966-7042-BA88-7228F697D4FC}"/>
              </a:ext>
            </a:extLst>
          </p:cNvPr>
          <p:cNvSpPr/>
          <p:nvPr/>
        </p:nvSpPr>
        <p:spPr>
          <a:xfrm>
            <a:off x="4295186" y="1688327"/>
            <a:ext cx="1985308" cy="1985308"/>
          </a:xfrm>
          <a:prstGeom prst="ellipse">
            <a:avLst/>
          </a:prstGeom>
          <a:solidFill>
            <a:srgbClr val="1A99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dirty="0">
              <a:solidFill>
                <a:schemeClr val="accent1">
                  <a:lumMod val="50000"/>
                </a:schemeClr>
              </a:solidFill>
            </a:endParaRPr>
          </a:p>
        </p:txBody>
      </p:sp>
      <p:sp>
        <p:nvSpPr>
          <p:cNvPr id="23" name="Oval 22" descr="Picture suggesting connections in analysis">
            <a:extLst>
              <a:ext uri="{FF2B5EF4-FFF2-40B4-BE49-F238E27FC236}">
                <a16:creationId xmlns:a16="http://schemas.microsoft.com/office/drawing/2014/main" id="{17A68008-1003-2945-81B8-789C3E6094C4}"/>
              </a:ext>
            </a:extLst>
          </p:cNvPr>
          <p:cNvSpPr/>
          <p:nvPr/>
        </p:nvSpPr>
        <p:spPr>
          <a:xfrm>
            <a:off x="7856248" y="1688327"/>
            <a:ext cx="1985308" cy="1985308"/>
          </a:xfrm>
          <a:prstGeom prst="ellipse">
            <a:avLst/>
          </a:prstGeom>
          <a:solidFill>
            <a:srgbClr val="1A999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pic>
        <p:nvPicPr>
          <p:cNvPr id="5" name="Graphic 4" descr="Meeting with solid fill">
            <a:extLst>
              <a:ext uri="{FF2B5EF4-FFF2-40B4-BE49-F238E27FC236}">
                <a16:creationId xmlns:a16="http://schemas.microsoft.com/office/drawing/2014/main" id="{06FC2F19-EE7E-C860-ACF9-07343BE3EB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97130" y="1909354"/>
            <a:ext cx="1449977" cy="1449977"/>
          </a:xfrm>
          <a:prstGeom prst="rect">
            <a:avLst/>
          </a:prstGeom>
        </p:spPr>
      </p:pic>
      <p:pic>
        <p:nvPicPr>
          <p:cNvPr id="7" name="Graphic 6" descr="Clipboard with solid fill">
            <a:extLst>
              <a:ext uri="{FF2B5EF4-FFF2-40B4-BE49-F238E27FC236}">
                <a16:creationId xmlns:a16="http://schemas.microsoft.com/office/drawing/2014/main" id="{43E477F1-939D-570A-9432-821594DBC7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76352" y="1909354"/>
            <a:ext cx="1449977" cy="1449977"/>
          </a:xfrm>
          <a:prstGeom prst="rect">
            <a:avLst/>
          </a:prstGeom>
        </p:spPr>
      </p:pic>
      <p:pic>
        <p:nvPicPr>
          <p:cNvPr id="9" name="Graphic 8" descr="Network with solid fill">
            <a:extLst>
              <a:ext uri="{FF2B5EF4-FFF2-40B4-BE49-F238E27FC236}">
                <a16:creationId xmlns:a16="http://schemas.microsoft.com/office/drawing/2014/main" id="{B100C8C8-CCDE-A6FD-9E0A-004D67B2B08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27122" y="1778720"/>
            <a:ext cx="1691645" cy="1691645"/>
          </a:xfrm>
          <a:prstGeom prst="rect">
            <a:avLst/>
          </a:prstGeom>
        </p:spPr>
      </p:pic>
    </p:spTree>
    <p:extLst>
      <p:ext uri="{BB962C8B-B14F-4D97-AF65-F5344CB8AC3E}">
        <p14:creationId xmlns:p14="http://schemas.microsoft.com/office/powerpoint/2010/main" val="3877862381"/>
      </p:ext>
    </p:extLst>
  </p:cSld>
  <p:clrMapOvr>
    <a:masterClrMapping/>
  </p:clrMapOvr>
  <mc:AlternateContent xmlns:mc="http://schemas.openxmlformats.org/markup-compatibility/2006" xmlns:p14="http://schemas.microsoft.com/office/powerpoint/2010/main">
    <mc:Choice Requires="p14">
      <p:transition spd="slow" p14:dur="2000" advTm="111993"/>
    </mc:Choice>
    <mc:Fallback xmlns="">
      <p:transition spd="slow" advTm="111993"/>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9104" y="376793"/>
            <a:ext cx="11236507" cy="676226"/>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Step 2: Lived Experience Focus Group</a:t>
            </a:r>
          </a:p>
        </p:txBody>
      </p:sp>
      <p:sp>
        <p:nvSpPr>
          <p:cNvPr id="4" name="TextBox 3">
            <a:extLst>
              <a:ext uri="{FF2B5EF4-FFF2-40B4-BE49-F238E27FC236}">
                <a16:creationId xmlns:a16="http://schemas.microsoft.com/office/drawing/2014/main" id="{D10E1239-143B-354D-90D6-8409B10E1D16}"/>
              </a:ext>
            </a:extLst>
          </p:cNvPr>
          <p:cNvSpPr txBox="1"/>
          <p:nvPr/>
        </p:nvSpPr>
        <p:spPr>
          <a:xfrm>
            <a:off x="459104" y="2798280"/>
            <a:ext cx="3714544" cy="2862322"/>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Helvetica" pitchFamily="2" charset="0"/>
                <a:cs typeface="Arial" panose="020B0604020202020204" pitchFamily="34" charset="0"/>
              </a:rPr>
              <a:t>Worked with Revolving Doors Agency to conduct a focus group with 7 people with lived experience of being on probation.</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endParaRPr>
          </a:p>
          <a:p>
            <a:pPr>
              <a:defRPr/>
            </a:pPr>
            <a:r>
              <a:rPr lang="en-GB" dirty="0">
                <a:solidFill>
                  <a:prstClr val="black"/>
                </a:solidFill>
                <a:latin typeface="Helvetica" pitchFamily="2" charset="0"/>
                <a:cs typeface="Arial" panose="020B0604020202020204" pitchFamily="34" charset="0"/>
              </a:rPr>
              <a:t>Potential participants were s</a:t>
            </a:r>
            <a:r>
              <a:rPr kumimoji="0" lang="en-GB" sz="1800" b="0" i="0" u="none" strike="noStrike" kern="1200" cap="none" spc="0" normalizeH="0" baseline="0" noProof="0" dirty="0" err="1">
                <a:ln>
                  <a:noFill/>
                </a:ln>
                <a:solidFill>
                  <a:prstClr val="black"/>
                </a:solidFill>
                <a:effectLst/>
                <a:uLnTx/>
                <a:uFillTx/>
                <a:latin typeface="Helvetica" pitchFamily="2" charset="0"/>
                <a:ea typeface="+mn-ea"/>
                <a:cs typeface="Arial" panose="020B0604020202020204" pitchFamily="34" charset="0"/>
              </a:rPr>
              <a:t>electe</a:t>
            </a:r>
            <a:r>
              <a:rPr lang="en-GB" dirty="0">
                <a:solidFill>
                  <a:prstClr val="black"/>
                </a:solidFill>
                <a:latin typeface="Helvetica" pitchFamily="2" charset="0"/>
                <a:cs typeface="Arial" panose="020B0604020202020204" pitchFamily="34" charset="0"/>
              </a:rPr>
              <a:t>d as their contact with the CJS was driven by multiple unmet health and social care needs.</a:t>
            </a: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397D77A-0B6B-3390-AF85-E4E1A5ABCA91}"/>
              </a:ext>
            </a:extLst>
          </p:cNvPr>
          <p:cNvSpPr txBox="1"/>
          <p:nvPr/>
        </p:nvSpPr>
        <p:spPr>
          <a:xfrm>
            <a:off x="4508658" y="2814124"/>
            <a:ext cx="3322590" cy="203132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dirty="0">
                <a:solidFill>
                  <a:prstClr val="black"/>
                </a:solidFill>
                <a:latin typeface="Helvetica" pitchFamily="2" charset="0"/>
                <a:cs typeface="Arial" panose="020B0604020202020204" pitchFamily="34" charset="0"/>
              </a:rPr>
              <a:t>Co-produced focus group where participants were asked to discuss characteristics and existing measures as well as their experiences of discussing health and accessing care whilst on probation.</a:t>
            </a: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endParaRPr>
          </a:p>
        </p:txBody>
      </p:sp>
      <p:sp>
        <p:nvSpPr>
          <p:cNvPr id="12" name="TextBox 11">
            <a:extLst>
              <a:ext uri="{FF2B5EF4-FFF2-40B4-BE49-F238E27FC236}">
                <a16:creationId xmlns:a16="http://schemas.microsoft.com/office/drawing/2014/main" id="{215E6511-9A0E-02B5-E575-7F63882C51A9}"/>
              </a:ext>
            </a:extLst>
          </p:cNvPr>
          <p:cNvSpPr txBox="1"/>
          <p:nvPr/>
        </p:nvSpPr>
        <p:spPr>
          <a:xfrm>
            <a:off x="8361694" y="2717328"/>
            <a:ext cx="3045672" cy="1200329"/>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The focus group was recorded and transcribed, and data </a:t>
            </a:r>
            <a:r>
              <a:rPr kumimoji="0" lang="en-US" sz="1800" b="0" i="0" u="none" strike="noStrike" kern="1200" cap="none" spc="0" normalizeH="0" baseline="0" noProof="0" dirty="0" err="1">
                <a:ln>
                  <a:noFill/>
                </a:ln>
                <a:solidFill>
                  <a:prstClr val="black"/>
                </a:solidFill>
                <a:effectLst/>
                <a:uLnTx/>
                <a:uFillTx/>
                <a:latin typeface="Helvetica" pitchFamily="2" charset="0"/>
                <a:ea typeface="+mn-ea"/>
                <a:cs typeface="Arial" panose="020B0604020202020204" pitchFamily="34" charset="0"/>
              </a:rPr>
              <a:t>wer</a:t>
            </a:r>
            <a:r>
              <a:rPr lang="en-US" dirty="0">
                <a:solidFill>
                  <a:prstClr val="black"/>
                </a:solidFill>
                <a:latin typeface="Helvetica" pitchFamily="2" charset="0"/>
                <a:cs typeface="Arial" panose="020B0604020202020204" pitchFamily="34" charset="0"/>
              </a:rPr>
              <a:t>e </a:t>
            </a:r>
            <a:r>
              <a:rPr lang="en-US" dirty="0" err="1">
                <a:solidFill>
                  <a:prstClr val="black"/>
                </a:solidFill>
                <a:latin typeface="Helvetica" pitchFamily="2" charset="0"/>
                <a:cs typeface="Arial" panose="020B0604020202020204" pitchFamily="34" charset="0"/>
              </a:rPr>
              <a:t>analysed</a:t>
            </a:r>
            <a:r>
              <a:rPr lang="en-US" dirty="0">
                <a:solidFill>
                  <a:prstClr val="black"/>
                </a:solidFill>
                <a:latin typeface="Helvetica" pitchFamily="2" charset="0"/>
                <a:cs typeface="Arial" panose="020B0604020202020204" pitchFamily="34" charset="0"/>
              </a:rPr>
              <a:t> using thematic analysis.</a:t>
            </a: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endParaRPr>
          </a:p>
        </p:txBody>
      </p:sp>
      <p:pic>
        <p:nvPicPr>
          <p:cNvPr id="14" name="Graphic 13" descr="Group with solid fill">
            <a:extLst>
              <a:ext uri="{FF2B5EF4-FFF2-40B4-BE49-F238E27FC236}">
                <a16:creationId xmlns:a16="http://schemas.microsoft.com/office/drawing/2014/main" id="{35B89F0B-AECA-4C44-B929-CBD7C90B80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7975" y="1801436"/>
            <a:ext cx="914400" cy="914400"/>
          </a:xfrm>
          <a:prstGeom prst="rect">
            <a:avLst/>
          </a:prstGeom>
        </p:spPr>
      </p:pic>
      <p:pic>
        <p:nvPicPr>
          <p:cNvPr id="16" name="Graphic 15" descr="Chat with solid fill">
            <a:extLst>
              <a:ext uri="{FF2B5EF4-FFF2-40B4-BE49-F238E27FC236}">
                <a16:creationId xmlns:a16="http://schemas.microsoft.com/office/drawing/2014/main" id="{AA6250EE-643D-BE73-58E5-2C3193E5198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93945" y="1802928"/>
            <a:ext cx="914400" cy="914400"/>
          </a:xfrm>
          <a:prstGeom prst="rect">
            <a:avLst/>
          </a:prstGeom>
        </p:spPr>
      </p:pic>
      <p:pic>
        <p:nvPicPr>
          <p:cNvPr id="18" name="Graphic 17" descr="Document outline">
            <a:extLst>
              <a:ext uri="{FF2B5EF4-FFF2-40B4-BE49-F238E27FC236}">
                <a16:creationId xmlns:a16="http://schemas.microsoft.com/office/drawing/2014/main" id="{738336D0-88B6-FEF0-4976-723B35167C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97224" y="1802928"/>
            <a:ext cx="914400" cy="914400"/>
          </a:xfrm>
          <a:prstGeom prst="rect">
            <a:avLst/>
          </a:prstGeom>
        </p:spPr>
      </p:pic>
    </p:spTree>
    <p:extLst>
      <p:ext uri="{BB962C8B-B14F-4D97-AF65-F5344CB8AC3E}">
        <p14:creationId xmlns:p14="http://schemas.microsoft.com/office/powerpoint/2010/main" val="4195171124"/>
      </p:ext>
    </p:extLst>
  </p:cSld>
  <p:clrMapOvr>
    <a:masterClrMapping/>
  </p:clrMapOvr>
  <mc:AlternateContent xmlns:mc="http://schemas.openxmlformats.org/markup-compatibility/2006" xmlns:p14="http://schemas.microsoft.com/office/powerpoint/2010/main">
    <mc:Choice Requires="p14">
      <p:transition spd="slow" p14:dur="2000" advTm="143706"/>
    </mc:Choice>
    <mc:Fallback xmlns="">
      <p:transition spd="slow" advTm="14370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9104" y="376793"/>
            <a:ext cx="11236507" cy="676226"/>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Characteristics of High-Quality Care</a:t>
            </a:r>
          </a:p>
        </p:txBody>
      </p:sp>
      <p:sp>
        <p:nvSpPr>
          <p:cNvPr id="4" name="TextBox 3">
            <a:extLst>
              <a:ext uri="{FF2B5EF4-FFF2-40B4-BE49-F238E27FC236}">
                <a16:creationId xmlns:a16="http://schemas.microsoft.com/office/drawing/2014/main" id="{D10E1239-143B-354D-90D6-8409B10E1D16}"/>
              </a:ext>
            </a:extLst>
          </p:cNvPr>
          <p:cNvSpPr txBox="1"/>
          <p:nvPr/>
        </p:nvSpPr>
        <p:spPr>
          <a:xfrm>
            <a:off x="459104" y="1699288"/>
            <a:ext cx="4123706" cy="3139321"/>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Created themes from both datasets</a:t>
            </a:r>
          </a:p>
          <a:p>
            <a:pPr marR="0" lvl="0"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Helvetica" pitchFamily="2" charset="0"/>
                <a:cs typeface="Arial" panose="020B0604020202020204" pitchFamily="34" charset="0"/>
              </a:rPr>
              <a:t>A lot of overlap between professional and lived experience perspectives</a:t>
            </a:r>
          </a:p>
          <a:p>
            <a:pPr marR="0" lvl="0"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Helvetica" pitchFamily="2"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Helvetica" pitchFamily="2" charset="0"/>
                <a:cs typeface="Arial" panose="020B0604020202020204" pitchFamily="34" charset="0"/>
              </a:rPr>
              <a:t>O</a:t>
            </a:r>
            <a:r>
              <a:rPr kumimoji="0" lang="en-GB" sz="1800" b="0" i="0" u="none" strike="noStrike" kern="1200" cap="none" spc="0" normalizeH="0" baseline="0" noProof="0" dirty="0" err="1">
                <a:ln>
                  <a:noFill/>
                </a:ln>
                <a:solidFill>
                  <a:prstClr val="black"/>
                </a:solidFill>
                <a:effectLst/>
                <a:uLnTx/>
                <a:uFillTx/>
                <a:latin typeface="Helvetica" pitchFamily="2" charset="0"/>
                <a:ea typeface="+mn-ea"/>
                <a:cs typeface="Arial" panose="020B0604020202020204" pitchFamily="34" charset="0"/>
              </a:rPr>
              <a:t>rganised</a:t>
            </a: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 int</a:t>
            </a:r>
            <a:r>
              <a:rPr lang="en-GB" dirty="0">
                <a:solidFill>
                  <a:prstClr val="black"/>
                </a:solidFill>
                <a:latin typeface="Helvetica" pitchFamily="2" charset="0"/>
                <a:cs typeface="Arial" panose="020B0604020202020204" pitchFamily="34" charset="0"/>
              </a:rPr>
              <a:t>o a model to show the characteristics and what is needed to enable the provision of high-quality care.</a:t>
            </a: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89468D40-DD7E-62FF-2333-5930AB35A6F0}"/>
              </a:ext>
            </a:extLst>
          </p:cNvPr>
          <p:cNvPicPr>
            <a:picLocks noChangeAspect="1"/>
          </p:cNvPicPr>
          <p:nvPr/>
        </p:nvPicPr>
        <p:blipFill rotWithShape="1">
          <a:blip r:embed="rId3">
            <a:extLst>
              <a:ext uri="{28A0092B-C50C-407E-A947-70E740481C1C}">
                <a14:useLocalDpi xmlns:a14="http://schemas.microsoft.com/office/drawing/2010/main" val="0"/>
              </a:ext>
            </a:extLst>
          </a:blip>
          <a:srcRect l="7174" t="5102" r="7519"/>
          <a:stretch/>
        </p:blipFill>
        <p:spPr bwMode="auto">
          <a:xfrm>
            <a:off x="4582810" y="1454843"/>
            <a:ext cx="7383837" cy="462003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2029486"/>
      </p:ext>
    </p:extLst>
  </p:cSld>
  <p:clrMapOvr>
    <a:masterClrMapping/>
  </p:clrMapOvr>
  <mc:AlternateContent xmlns:mc="http://schemas.openxmlformats.org/markup-compatibility/2006" xmlns:p14="http://schemas.microsoft.com/office/powerpoint/2010/main">
    <mc:Choice Requires="p14">
      <p:transition spd="slow" p14:dur="2000" advTm="143706"/>
    </mc:Choice>
    <mc:Fallback xmlns="">
      <p:transition spd="slow" advTm="14370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9104" y="376793"/>
            <a:ext cx="11236507" cy="676226"/>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Step 3: Systematic Scoping Review</a:t>
            </a:r>
          </a:p>
        </p:txBody>
      </p:sp>
      <p:sp>
        <p:nvSpPr>
          <p:cNvPr id="4" name="TextBox 3">
            <a:extLst>
              <a:ext uri="{FF2B5EF4-FFF2-40B4-BE49-F238E27FC236}">
                <a16:creationId xmlns:a16="http://schemas.microsoft.com/office/drawing/2014/main" id="{D10E1239-143B-354D-90D6-8409B10E1D16}"/>
              </a:ext>
            </a:extLst>
          </p:cNvPr>
          <p:cNvSpPr txBox="1"/>
          <p:nvPr/>
        </p:nvSpPr>
        <p:spPr>
          <a:xfrm>
            <a:off x="459104" y="1648502"/>
            <a:ext cx="7227288" cy="3693319"/>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Searched MEDLINE, CINAHL, Cochrane Library, IBSS an</a:t>
            </a:r>
            <a:r>
              <a:rPr lang="en-GB" dirty="0">
                <a:solidFill>
                  <a:prstClr val="black"/>
                </a:solidFill>
                <a:latin typeface="Helvetica" pitchFamily="2" charset="0"/>
                <a:cs typeface="Arial" panose="020B0604020202020204" pitchFamily="34" charset="0"/>
              </a:rPr>
              <a:t>d Web of Science databases – initially identified 6170 papers</a:t>
            </a:r>
          </a:p>
          <a:p>
            <a:pPr marR="0" lvl="0"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Helvetica" pitchFamily="2"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Searched the grey literature – initially identified 106 publications + acquired copies of 14 publications recommended by the professional panel</a:t>
            </a:r>
          </a:p>
          <a:p>
            <a:pPr marR="0" lvl="0"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Helvetica" pitchFamily="2" charset="0"/>
                <a:cs typeface="Arial" panose="020B0604020202020204" pitchFamily="34" charset="0"/>
              </a:rPr>
              <a:t>17 documents were included in the review</a:t>
            </a:r>
          </a:p>
          <a:p>
            <a:pPr marR="0" lvl="0"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Helvetica" pitchFamily="2"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Helvetica" pitchFamily="2" charset="0"/>
                <a:cs typeface="Arial" panose="020B0604020202020204" pitchFamily="34" charset="0"/>
              </a:rPr>
              <a:t>Relevant measures were extracted for inclusion in the next stage</a:t>
            </a:r>
          </a:p>
          <a:p>
            <a:pPr marL="742950" lvl="1" indent="-28575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Challenging (relevance as very little that was probation-specific + format/definition of measures - woolly)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A computer screen shot of a journal article&#10;">
            <a:extLst>
              <a:ext uri="{FF2B5EF4-FFF2-40B4-BE49-F238E27FC236}">
                <a16:creationId xmlns:a16="http://schemas.microsoft.com/office/drawing/2014/main" id="{53567DE1-339C-F097-1AED-4E3CC266D715}"/>
              </a:ext>
            </a:extLst>
          </p:cNvPr>
          <p:cNvPicPr>
            <a:picLocks noChangeAspect="1"/>
          </p:cNvPicPr>
          <p:nvPr/>
        </p:nvPicPr>
        <p:blipFill rotWithShape="1">
          <a:blip r:embed="rId4"/>
          <a:srcRect l="31336" t="27138" r="31090"/>
          <a:stretch/>
        </p:blipFill>
        <p:spPr>
          <a:xfrm>
            <a:off x="7776927" y="1125673"/>
            <a:ext cx="4164594" cy="4373999"/>
          </a:xfrm>
          <a:prstGeom prst="rect">
            <a:avLst/>
          </a:prstGeom>
        </p:spPr>
      </p:pic>
    </p:spTree>
    <p:extLst>
      <p:ext uri="{BB962C8B-B14F-4D97-AF65-F5344CB8AC3E}">
        <p14:creationId xmlns:p14="http://schemas.microsoft.com/office/powerpoint/2010/main" val="870246763"/>
      </p:ext>
    </p:extLst>
  </p:cSld>
  <p:clrMapOvr>
    <a:masterClrMapping/>
  </p:clrMapOvr>
  <mc:AlternateContent xmlns:mc="http://schemas.openxmlformats.org/markup-compatibility/2006" xmlns:p14="http://schemas.microsoft.com/office/powerpoint/2010/main">
    <mc:Choice Requires="p14">
      <p:transition spd="slow" p14:dur="2000" advTm="143706"/>
    </mc:Choice>
    <mc:Fallback xmlns="">
      <p:transition spd="slow" advTm="14370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9104" y="376793"/>
            <a:ext cx="11349631" cy="676226"/>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Step 4: Translation of Results – Creating Draft Standards and Indicators</a:t>
            </a:r>
          </a:p>
        </p:txBody>
      </p:sp>
      <p:sp>
        <p:nvSpPr>
          <p:cNvPr id="4" name="TextBox 3">
            <a:extLst>
              <a:ext uri="{FF2B5EF4-FFF2-40B4-BE49-F238E27FC236}">
                <a16:creationId xmlns:a16="http://schemas.microsoft.com/office/drawing/2014/main" id="{D10E1239-143B-354D-90D6-8409B10E1D16}"/>
              </a:ext>
            </a:extLst>
          </p:cNvPr>
          <p:cNvSpPr txBox="1"/>
          <p:nvPr/>
        </p:nvSpPr>
        <p:spPr>
          <a:xfrm>
            <a:off x="459105" y="2710678"/>
            <a:ext cx="6738400" cy="2554545"/>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Mapped relevant measures identified </a:t>
            </a:r>
            <a:r>
              <a:rPr lang="en-GB" sz="1600" dirty="0">
                <a:solidFill>
                  <a:prstClr val="black"/>
                </a:solidFill>
                <a:latin typeface="Helvetica" pitchFamily="2" charset="0"/>
                <a:cs typeface="Arial" panose="020B0604020202020204" pitchFamily="34" charset="0"/>
              </a:rPr>
              <a:t>in the literature review against the characteristics of high-quality care identified in the earlier stages, resulting in:</a:t>
            </a:r>
          </a:p>
          <a:p>
            <a:pPr marL="742950" lvl="1" indent="-285750">
              <a:buFont typeface="Arial" panose="020B0604020202020204" pitchFamily="34" charset="0"/>
              <a:buChar char="•"/>
              <a:defRPr/>
            </a:pPr>
            <a:r>
              <a:rPr lang="en-GB" sz="1600" dirty="0">
                <a:solidFill>
                  <a:prstClr val="black"/>
                </a:solidFill>
                <a:latin typeface="Helvetica" pitchFamily="2" charset="0"/>
                <a:cs typeface="Arial" panose="020B0604020202020204" pitchFamily="34" charset="0"/>
              </a:rPr>
              <a:t>Some themes (characteristics) with existing measures that could be used or adapted for use in probation</a:t>
            </a:r>
          </a:p>
          <a:p>
            <a:pPr marL="742950" lvl="1"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Some themes where we needed to create </a:t>
            </a:r>
            <a:r>
              <a:rPr lang="en-GB" sz="1600" dirty="0">
                <a:solidFill>
                  <a:prstClr val="black"/>
                </a:solidFill>
                <a:latin typeface="Helvetica" pitchFamily="2" charset="0"/>
                <a:cs typeface="Arial" panose="020B0604020202020204" pitchFamily="34" charset="0"/>
              </a:rPr>
              <a:t>measures</a:t>
            </a:r>
          </a:p>
          <a:p>
            <a:pPr marL="285750" indent="-285750">
              <a:buFont typeface="Arial" panose="020B0604020202020204" pitchFamily="34" charset="0"/>
              <a:buChar char="•"/>
              <a:defRPr/>
            </a:pPr>
            <a:r>
              <a:rPr lang="en-GB" sz="1600" dirty="0">
                <a:solidFill>
                  <a:prstClr val="black"/>
                </a:solidFill>
                <a:latin typeface="Helvetica" pitchFamily="2" charset="0"/>
                <a:cs typeface="Arial" panose="020B0604020202020204" pitchFamily="34" charset="0"/>
              </a:rPr>
              <a:t>Created a draft list of standards and indicators based on the above</a:t>
            </a:r>
          </a:p>
          <a:p>
            <a:pPr marL="285750" indent="-285750">
              <a:buFont typeface="Arial" panose="020B0604020202020204" pitchFamily="34" charset="0"/>
              <a:buChar char="•"/>
              <a:defRPr/>
            </a:pPr>
            <a:r>
              <a:rPr kumimoji="0" lang="en-GB" sz="16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Shared this for initial feedback from key groups within probation and revised where needed (e.g. improving the wording to ensure fit with probation’s role).</a:t>
            </a:r>
          </a:p>
        </p:txBody>
      </p:sp>
      <p:pic>
        <p:nvPicPr>
          <p:cNvPr id="6" name="Picture 5" descr="Two arrows forming one">
            <a:extLst>
              <a:ext uri="{FF2B5EF4-FFF2-40B4-BE49-F238E27FC236}">
                <a16:creationId xmlns:a16="http://schemas.microsoft.com/office/drawing/2014/main" id="{EC4065F0-718C-8F4E-482A-DD550A355FBA}"/>
              </a:ext>
            </a:extLst>
          </p:cNvPr>
          <p:cNvPicPr>
            <a:picLocks noChangeAspect="1"/>
          </p:cNvPicPr>
          <p:nvPr/>
        </p:nvPicPr>
        <p:blipFill>
          <a:blip r:embed="rId3"/>
          <a:stretch>
            <a:fillRect/>
          </a:stretch>
        </p:blipFill>
        <p:spPr>
          <a:xfrm>
            <a:off x="7342359" y="2710678"/>
            <a:ext cx="4466376" cy="3349782"/>
          </a:xfrm>
          <a:prstGeom prst="rect">
            <a:avLst/>
          </a:prstGeom>
        </p:spPr>
      </p:pic>
    </p:spTree>
    <p:extLst>
      <p:ext uri="{BB962C8B-B14F-4D97-AF65-F5344CB8AC3E}">
        <p14:creationId xmlns:p14="http://schemas.microsoft.com/office/powerpoint/2010/main" val="458503441"/>
      </p:ext>
    </p:extLst>
  </p:cSld>
  <p:clrMapOvr>
    <a:masterClrMapping/>
  </p:clrMapOvr>
  <mc:AlternateContent xmlns:mc="http://schemas.openxmlformats.org/markup-compatibility/2006" xmlns:p14="http://schemas.microsoft.com/office/powerpoint/2010/main">
    <mc:Choice Requires="p14">
      <p:transition spd="slow" p14:dur="2000" advTm="143706"/>
    </mc:Choice>
    <mc:Fallback xmlns="">
      <p:transition spd="slow" advTm="14370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F17A1-A688-EA57-9DBC-79C2ADDF3AC1}"/>
              </a:ext>
            </a:extLst>
          </p:cNvPr>
          <p:cNvSpPr>
            <a:spLocks noGrp="1"/>
          </p:cNvSpPr>
          <p:nvPr>
            <p:ph type="title"/>
          </p:nvPr>
        </p:nvSpPr>
        <p:spPr>
          <a:xfrm>
            <a:off x="289711" y="231633"/>
            <a:ext cx="10515600" cy="1325563"/>
          </a:xfrm>
        </p:spPr>
        <p:txBody>
          <a:bodyPr/>
          <a:lstStyle/>
          <a:p>
            <a:r>
              <a:rPr lang="en-US" sz="5000" dirty="0">
                <a:solidFill>
                  <a:srgbClr val="1A999F"/>
                </a:solidFill>
                <a:latin typeface="Georgia" panose="02040502050405020303" pitchFamily="18" charset="0"/>
                <a:ea typeface="+mn-ea"/>
                <a:cs typeface="Arial" panose="020B0604020202020204" pitchFamily="34" charset="0"/>
              </a:rPr>
              <a:t>Example</a:t>
            </a:r>
            <a:endParaRPr lang="en-GB" sz="5000" dirty="0">
              <a:solidFill>
                <a:srgbClr val="1A999F"/>
              </a:solidFill>
              <a:latin typeface="Georgia" panose="02040502050405020303" pitchFamily="18" charset="0"/>
              <a:ea typeface="+mn-ea"/>
              <a:cs typeface="Arial" panose="020B0604020202020204" pitchFamily="34" charset="0"/>
            </a:endParaRPr>
          </a:p>
        </p:txBody>
      </p:sp>
      <p:graphicFrame>
        <p:nvGraphicFramePr>
          <p:cNvPr id="4" name="Table 3">
            <a:extLst>
              <a:ext uri="{FF2B5EF4-FFF2-40B4-BE49-F238E27FC236}">
                <a16:creationId xmlns:a16="http://schemas.microsoft.com/office/drawing/2014/main" id="{BCA7025F-DF17-DBCD-0065-6847A71A368A}"/>
              </a:ext>
            </a:extLst>
          </p:cNvPr>
          <p:cNvGraphicFramePr>
            <a:graphicFrameLocks noGrp="1"/>
          </p:cNvGraphicFramePr>
          <p:nvPr>
            <p:extLst>
              <p:ext uri="{D42A27DB-BD31-4B8C-83A1-F6EECF244321}">
                <p14:modId xmlns:p14="http://schemas.microsoft.com/office/powerpoint/2010/main" val="2836151911"/>
              </p:ext>
            </p:extLst>
          </p:nvPr>
        </p:nvGraphicFramePr>
        <p:xfrm>
          <a:off x="407406" y="1380098"/>
          <a:ext cx="11194611" cy="4863990"/>
        </p:xfrm>
        <a:graphic>
          <a:graphicData uri="http://schemas.openxmlformats.org/drawingml/2006/table">
            <a:tbl>
              <a:tblPr firstRow="1" bandRow="1">
                <a:tableStyleId>{5C22544A-7EE6-4342-B048-85BDC9FD1C3A}</a:tableStyleId>
              </a:tblPr>
              <a:tblGrid>
                <a:gridCol w="2299580">
                  <a:extLst>
                    <a:ext uri="{9D8B030D-6E8A-4147-A177-3AD203B41FA5}">
                      <a16:colId xmlns:a16="http://schemas.microsoft.com/office/drawing/2014/main" val="1589245065"/>
                    </a:ext>
                  </a:extLst>
                </a:gridCol>
                <a:gridCol w="2888056">
                  <a:extLst>
                    <a:ext uri="{9D8B030D-6E8A-4147-A177-3AD203B41FA5}">
                      <a16:colId xmlns:a16="http://schemas.microsoft.com/office/drawing/2014/main" val="4072677117"/>
                    </a:ext>
                  </a:extLst>
                </a:gridCol>
                <a:gridCol w="3785401">
                  <a:extLst>
                    <a:ext uri="{9D8B030D-6E8A-4147-A177-3AD203B41FA5}">
                      <a16:colId xmlns:a16="http://schemas.microsoft.com/office/drawing/2014/main" val="984884561"/>
                    </a:ext>
                  </a:extLst>
                </a:gridCol>
                <a:gridCol w="2221574">
                  <a:extLst>
                    <a:ext uri="{9D8B030D-6E8A-4147-A177-3AD203B41FA5}">
                      <a16:colId xmlns:a16="http://schemas.microsoft.com/office/drawing/2014/main" val="3192866803"/>
                    </a:ext>
                  </a:extLst>
                </a:gridCol>
              </a:tblGrid>
              <a:tr h="957642">
                <a:tc>
                  <a:txBody>
                    <a:bodyPr/>
                    <a:lstStyle/>
                    <a:p>
                      <a:pPr algn="ctr"/>
                      <a:r>
                        <a:rPr lang="en-US" dirty="0"/>
                        <a:t>Characteristic (Theme)</a:t>
                      </a:r>
                      <a:endParaRPr lang="en-GB" dirty="0"/>
                    </a:p>
                  </a:txBody>
                  <a:tcPr>
                    <a:solidFill>
                      <a:srgbClr val="21A1A8"/>
                    </a:solidFill>
                  </a:tcPr>
                </a:tc>
                <a:tc>
                  <a:txBody>
                    <a:bodyPr/>
                    <a:lstStyle/>
                    <a:p>
                      <a:pPr algn="ctr"/>
                      <a:r>
                        <a:rPr lang="en-US" dirty="0"/>
                        <a:t>Suggested Standard and Indicator*</a:t>
                      </a:r>
                      <a:endParaRPr lang="en-GB" dirty="0"/>
                    </a:p>
                  </a:txBody>
                  <a:tcPr>
                    <a:solidFill>
                      <a:srgbClr val="21A1A8"/>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Existing Measures (Literature Review)</a:t>
                      </a:r>
                      <a:endParaRPr lang="en-GB" dirty="0"/>
                    </a:p>
                  </a:txBody>
                  <a:tcPr>
                    <a:solidFill>
                      <a:srgbClr val="21A1A8"/>
                    </a:solidFill>
                  </a:tcPr>
                </a:tc>
                <a:tc>
                  <a:txBody>
                    <a:bodyPr/>
                    <a:lstStyle/>
                    <a:p>
                      <a:pPr algn="ctr"/>
                      <a:r>
                        <a:rPr lang="en-US" dirty="0"/>
                        <a:t>Probation Objectives</a:t>
                      </a:r>
                      <a:endParaRPr lang="en-GB" dirty="0"/>
                    </a:p>
                  </a:txBody>
                  <a:tcPr>
                    <a:solidFill>
                      <a:srgbClr val="21A1A8"/>
                    </a:solidFill>
                  </a:tcPr>
                </a:tc>
                <a:extLst>
                  <a:ext uri="{0D108BD9-81ED-4DB2-BD59-A6C34878D82A}">
                    <a16:rowId xmlns:a16="http://schemas.microsoft.com/office/drawing/2014/main" val="1584095411"/>
                  </a:ext>
                </a:extLst>
              </a:tr>
              <a:tr h="3906348">
                <a:tc>
                  <a:txBody>
                    <a:bodyPr/>
                    <a:lstStyle/>
                    <a:p>
                      <a:r>
                        <a:rPr lang="en-GB" sz="1600" kern="1200" dirty="0">
                          <a:solidFill>
                            <a:schemeClr val="dk1"/>
                          </a:solidFill>
                          <a:effectLst/>
                          <a:latin typeface="+mn-lt"/>
                          <a:ea typeface="+mn-ea"/>
                          <a:cs typeface="+mn-cs"/>
                        </a:rPr>
                        <a:t>Good quality care begins with the identification of the health and social care issues being experienced by an individual and what can be done to provide them with support for those issues.</a:t>
                      </a:r>
                      <a:endParaRPr lang="en-GB" sz="1600" dirty="0"/>
                    </a:p>
                  </a:txBody>
                  <a:tcPr>
                    <a:solidFill>
                      <a:schemeClr val="accent2">
                        <a:lumMod val="60000"/>
                        <a:lumOff val="40000"/>
                      </a:schemeClr>
                    </a:solidFill>
                  </a:tcPr>
                </a:tc>
                <a:tc>
                  <a:txBody>
                    <a:bodyPr/>
                    <a:lstStyle/>
                    <a:p>
                      <a:r>
                        <a:rPr lang="en-GB" sz="1600" b="1" kern="1200" dirty="0">
                          <a:solidFill>
                            <a:schemeClr val="dk1"/>
                          </a:solidFill>
                          <a:effectLst/>
                          <a:latin typeface="+mn-lt"/>
                          <a:ea typeface="+mn-ea"/>
                          <a:cs typeface="+mn-cs"/>
                        </a:rPr>
                        <a:t>Standard: </a:t>
                      </a:r>
                      <a:r>
                        <a:rPr lang="en-GB" sz="1600" kern="1200" dirty="0">
                          <a:solidFill>
                            <a:schemeClr val="dk1"/>
                          </a:solidFill>
                          <a:effectLst/>
                          <a:latin typeface="+mn-lt"/>
                          <a:ea typeface="+mn-ea"/>
                          <a:cs typeface="+mn-cs"/>
                        </a:rPr>
                        <a:t>Everyone on probation is screened for substance misuse using a validated screening tool as soon as possible (ideally at pre-sentence and, at latest, by the time the individual does a formal review)</a:t>
                      </a:r>
                    </a:p>
                    <a:p>
                      <a:endParaRPr lang="en-GB" sz="160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kern="1200" dirty="0">
                          <a:solidFill>
                            <a:schemeClr val="dk1"/>
                          </a:solidFill>
                          <a:effectLst/>
                          <a:latin typeface="+mn-lt"/>
                          <a:ea typeface="+mn-ea"/>
                          <a:cs typeface="+mn-cs"/>
                        </a:rPr>
                        <a:t>Indicator: </a:t>
                      </a:r>
                      <a:r>
                        <a:rPr lang="en-GB" sz="1600" kern="1200" dirty="0">
                          <a:solidFill>
                            <a:schemeClr val="dk1"/>
                          </a:solidFill>
                          <a:effectLst/>
                          <a:latin typeface="+mn-lt"/>
                          <a:ea typeface="+mn-ea"/>
                          <a:cs typeface="+mn-cs"/>
                        </a:rPr>
                        <a:t>The % of people on probation that are screened for substance misuse by the time the individual does a formal review</a:t>
                      </a:r>
                      <a:endParaRPr lang="en-GB" sz="1600" b="1" kern="1200" dirty="0">
                        <a:solidFill>
                          <a:schemeClr val="dk1"/>
                        </a:solidFill>
                        <a:effectLst/>
                        <a:latin typeface="+mn-lt"/>
                        <a:ea typeface="+mn-ea"/>
                        <a:cs typeface="+mn-cs"/>
                      </a:endParaRPr>
                    </a:p>
                    <a:p>
                      <a:endParaRPr lang="en-GB" dirty="0"/>
                    </a:p>
                  </a:txBody>
                  <a:tcPr>
                    <a:solidFill>
                      <a:schemeClr val="accent2">
                        <a:lumMod val="60000"/>
                        <a:lumOff val="40000"/>
                      </a:schemeClr>
                    </a:solidFill>
                  </a:tcPr>
                </a:tc>
                <a:tc>
                  <a:txBody>
                    <a:bodyPr/>
                    <a:lstStyle/>
                    <a:p>
                      <a:r>
                        <a:rPr lang="en-GB" sz="1600" b="1" kern="1200" dirty="0">
                          <a:solidFill>
                            <a:schemeClr val="dk1"/>
                          </a:solidFill>
                          <a:effectLst/>
                          <a:latin typeface="+mn-lt"/>
                          <a:ea typeface="+mn-ea"/>
                          <a:cs typeface="+mn-cs"/>
                        </a:rPr>
                        <a:t>RCP 2021 Standards for prison mental health services – Fifth edition</a:t>
                      </a:r>
                      <a:endParaRPr lang="en-GB"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7. Patients have a comprehensive evidence-based assessment which includes their:</a:t>
                      </a:r>
                    </a:p>
                    <a:p>
                      <a:r>
                        <a:rPr lang="en-GB" sz="1600" kern="1200" dirty="0">
                          <a:solidFill>
                            <a:schemeClr val="dk1"/>
                          </a:solidFill>
                          <a:effectLst/>
                          <a:latin typeface="+mn-lt"/>
                          <a:ea typeface="+mn-ea"/>
                          <a:cs typeface="+mn-cs"/>
                        </a:rPr>
                        <a:t>- Substance misuse;</a:t>
                      </a:r>
                    </a:p>
                    <a:p>
                      <a:r>
                        <a:rPr lang="en-GB" sz="1600" b="1" kern="1200" dirty="0">
                          <a:solidFill>
                            <a:schemeClr val="dk1"/>
                          </a:solidFill>
                          <a:effectLst/>
                          <a:latin typeface="+mn-lt"/>
                          <a:ea typeface="+mn-ea"/>
                          <a:cs typeface="+mn-cs"/>
                        </a:rPr>
                        <a:t> </a:t>
                      </a:r>
                      <a:endParaRPr lang="en-GB" sz="1600" kern="1200" dirty="0">
                        <a:solidFill>
                          <a:schemeClr val="dk1"/>
                        </a:solidFill>
                        <a:effectLst/>
                        <a:latin typeface="+mn-lt"/>
                        <a:ea typeface="+mn-ea"/>
                        <a:cs typeface="+mn-cs"/>
                      </a:endParaRPr>
                    </a:p>
                    <a:p>
                      <a:r>
                        <a:rPr lang="en-GB" sz="1600" b="1" kern="1200" dirty="0">
                          <a:solidFill>
                            <a:schemeClr val="dk1"/>
                          </a:solidFill>
                          <a:effectLst/>
                          <a:latin typeface="+mn-lt"/>
                          <a:ea typeface="+mn-ea"/>
                          <a:cs typeface="+mn-cs"/>
                        </a:rPr>
                        <a:t>NHS 2017 Health and justice indicators of performance (HJIPs)</a:t>
                      </a:r>
                      <a:endParaRPr lang="en-GB" sz="1600" kern="1200" dirty="0">
                        <a:solidFill>
                          <a:schemeClr val="dk1"/>
                        </a:solidFill>
                        <a:effectLst/>
                        <a:latin typeface="+mn-lt"/>
                        <a:ea typeface="+mn-ea"/>
                        <a:cs typeface="+mn-cs"/>
                      </a:endParaRPr>
                    </a:p>
                    <a:p>
                      <a:pPr lvl="0"/>
                      <a:r>
                        <a:rPr lang="en-US" sz="1600" kern="1200" dirty="0">
                          <a:solidFill>
                            <a:schemeClr val="dk1"/>
                          </a:solidFill>
                          <a:effectLst/>
                          <a:latin typeface="+mn-lt"/>
                          <a:ea typeface="+mn-ea"/>
                          <a:cs typeface="+mn-cs"/>
                        </a:rPr>
                        <a:t>Drug &amp; Alcohol Related Treatment (DART) - Alcohol Screening: The % of patients screened for problem drinking using the AUDIT screening tool</a:t>
                      </a:r>
                      <a:endParaRPr lang="en-GB" sz="1600" kern="1200" dirty="0">
                        <a:solidFill>
                          <a:schemeClr val="dk1"/>
                        </a:solidFill>
                        <a:effectLst/>
                        <a:latin typeface="+mn-lt"/>
                        <a:ea typeface="+mn-ea"/>
                        <a:cs typeface="+mn-cs"/>
                      </a:endParaRPr>
                    </a:p>
                  </a:txBody>
                  <a:tcPr>
                    <a:solidFill>
                      <a:schemeClr val="accent2">
                        <a:lumMod val="60000"/>
                        <a:lumOff val="40000"/>
                      </a:schemeClr>
                    </a:solidFill>
                  </a:tcPr>
                </a:tc>
                <a:tc>
                  <a:txBody>
                    <a:bodyPr/>
                    <a:lstStyle/>
                    <a:p>
                      <a:r>
                        <a:rPr lang="en-GB" sz="1600" b="1" kern="1200" dirty="0">
                          <a:solidFill>
                            <a:schemeClr val="dk1"/>
                          </a:solidFill>
                          <a:effectLst/>
                          <a:latin typeface="+mn-lt"/>
                          <a:ea typeface="+mn-ea"/>
                          <a:cs typeface="+mn-cs"/>
                        </a:rPr>
                        <a:t>Substance misuse</a:t>
                      </a:r>
                      <a:endParaRPr lang="en-GB" sz="1600" kern="1200" dirty="0">
                        <a:solidFill>
                          <a:schemeClr val="dk1"/>
                        </a:solidFill>
                        <a:effectLst/>
                        <a:latin typeface="+mn-lt"/>
                        <a:ea typeface="+mn-ea"/>
                        <a:cs typeface="+mn-cs"/>
                      </a:endParaRPr>
                    </a:p>
                    <a:p>
                      <a:r>
                        <a:rPr lang="en-GB" sz="1600" kern="1200" dirty="0">
                          <a:solidFill>
                            <a:schemeClr val="dk1"/>
                          </a:solidFill>
                          <a:effectLst/>
                          <a:latin typeface="+mn-lt"/>
                          <a:ea typeface="+mn-ea"/>
                          <a:cs typeface="+mn-cs"/>
                        </a:rPr>
                        <a:t>7. Identify individuals with substance misuse problems as they enter the criminal justice system and support appropriate sentencing, which includes supporting the use of community-based sentences and treatment requirements.</a:t>
                      </a:r>
                    </a:p>
                  </a:txBody>
                  <a:tcPr>
                    <a:solidFill>
                      <a:schemeClr val="accent2">
                        <a:lumMod val="60000"/>
                        <a:lumOff val="40000"/>
                      </a:schemeClr>
                    </a:solidFill>
                  </a:tcPr>
                </a:tc>
                <a:extLst>
                  <a:ext uri="{0D108BD9-81ED-4DB2-BD59-A6C34878D82A}">
                    <a16:rowId xmlns:a16="http://schemas.microsoft.com/office/drawing/2014/main" val="3849759485"/>
                  </a:ext>
                </a:extLst>
              </a:tr>
            </a:tbl>
          </a:graphicData>
        </a:graphic>
      </p:graphicFrame>
      <p:sp>
        <p:nvSpPr>
          <p:cNvPr id="3" name="TextBox 2">
            <a:extLst>
              <a:ext uri="{FF2B5EF4-FFF2-40B4-BE49-F238E27FC236}">
                <a16:creationId xmlns:a16="http://schemas.microsoft.com/office/drawing/2014/main" id="{400747A6-C394-F93A-9448-44D5BDA4C849}"/>
              </a:ext>
            </a:extLst>
          </p:cNvPr>
          <p:cNvSpPr txBox="1"/>
          <p:nvPr/>
        </p:nvSpPr>
        <p:spPr>
          <a:xfrm>
            <a:off x="407406" y="6274071"/>
            <a:ext cx="5906308" cy="307777"/>
          </a:xfrm>
          <a:prstGeom prst="rect">
            <a:avLst/>
          </a:prstGeom>
          <a:noFill/>
        </p:spPr>
        <p:txBody>
          <a:bodyPr wrap="square" rtlCol="0">
            <a:spAutoFit/>
          </a:bodyPr>
          <a:lstStyle/>
          <a:p>
            <a:r>
              <a:rPr lang="en-US" sz="1400" dirty="0"/>
              <a:t>*N.B. There were several standards and indicators for this characteristic</a:t>
            </a:r>
            <a:endParaRPr lang="en-GB" sz="1400" dirty="0"/>
          </a:p>
        </p:txBody>
      </p:sp>
    </p:spTree>
    <p:extLst>
      <p:ext uri="{BB962C8B-B14F-4D97-AF65-F5344CB8AC3E}">
        <p14:creationId xmlns:p14="http://schemas.microsoft.com/office/powerpoint/2010/main" val="1144250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9104" y="376793"/>
            <a:ext cx="11236507" cy="676226"/>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Step 5: Rating Draft Indicators</a:t>
            </a:r>
          </a:p>
        </p:txBody>
      </p:sp>
      <p:sp>
        <p:nvSpPr>
          <p:cNvPr id="4" name="TextBox 3">
            <a:extLst>
              <a:ext uri="{FF2B5EF4-FFF2-40B4-BE49-F238E27FC236}">
                <a16:creationId xmlns:a16="http://schemas.microsoft.com/office/drawing/2014/main" id="{D10E1239-143B-354D-90D6-8409B10E1D16}"/>
              </a:ext>
            </a:extLst>
          </p:cNvPr>
          <p:cNvSpPr txBox="1"/>
          <p:nvPr/>
        </p:nvSpPr>
        <p:spPr>
          <a:xfrm>
            <a:off x="459104" y="1648502"/>
            <a:ext cx="7227288" cy="4801314"/>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Professional panel rated the indicators on</a:t>
            </a:r>
            <a:r>
              <a:rPr lang="en-GB" dirty="0">
                <a:solidFill>
                  <a:prstClr val="black"/>
                </a:solidFill>
                <a:latin typeface="Helvetica" pitchFamily="2" charset="0"/>
                <a:cs typeface="Arial" panose="020B0604020202020204" pitchFamily="34" charset="0"/>
              </a:rPr>
              <a:t> 5-point Likert scales based on whether:</a:t>
            </a:r>
          </a:p>
          <a:p>
            <a:pPr marL="742950" lvl="1" indent="-285750">
              <a:buFont typeface="Arial" panose="020B0604020202020204" pitchFamily="34" charset="0"/>
              <a:buChar char="•"/>
              <a:defRPr/>
            </a:pPr>
            <a:r>
              <a:rPr kumimoji="0" lang="en-GB"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The indicator has a clear relationship with health and social care outcomes – higher score = better outcomes</a:t>
            </a:r>
          </a:p>
          <a:p>
            <a:pPr marL="742950" lvl="1" indent="-285750">
              <a:buFont typeface="Arial" panose="020B0604020202020204" pitchFamily="34" charset="0"/>
              <a:buChar char="•"/>
              <a:defRPr/>
            </a:pPr>
            <a:r>
              <a:rPr lang="en-GB" dirty="0">
                <a:solidFill>
                  <a:prstClr val="black"/>
                </a:solidFill>
                <a:latin typeface="Helvetica" pitchFamily="2" charset="0"/>
                <a:cs typeface="Arial" panose="020B0604020202020204" pitchFamily="34" charset="0"/>
              </a:rPr>
              <a:t>The indicator o</a:t>
            </a:r>
            <a:r>
              <a:rPr kumimoji="0" lang="en-GB"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ff</a:t>
            </a:r>
            <a:r>
              <a:rPr lang="en-GB" dirty="0" err="1">
                <a:solidFill>
                  <a:prstClr val="black"/>
                </a:solidFill>
                <a:latin typeface="Helvetica" pitchFamily="2" charset="0"/>
                <a:cs typeface="Arial" panose="020B0604020202020204" pitchFamily="34" charset="0"/>
              </a:rPr>
              <a:t>ers</a:t>
            </a:r>
            <a:r>
              <a:rPr lang="en-GB" dirty="0">
                <a:solidFill>
                  <a:prstClr val="black"/>
                </a:solidFill>
                <a:latin typeface="Helvetica" pitchFamily="2" charset="0"/>
                <a:cs typeface="Arial" panose="020B0604020202020204" pitchFamily="34" charset="0"/>
              </a:rPr>
              <a:t> a departure point for improvement actions  i.e. probation could feasibly work with partners to improve performance where required</a:t>
            </a:r>
          </a:p>
          <a:p>
            <a:pPr marL="742950" lvl="1" indent="-285750">
              <a:buFont typeface="Arial" panose="020B0604020202020204" pitchFamily="34" charset="0"/>
              <a:buChar char="•"/>
              <a:defRPr/>
            </a:pPr>
            <a:r>
              <a:rPr lang="en-GB" dirty="0">
                <a:solidFill>
                  <a:prstClr val="black"/>
                </a:solidFill>
                <a:latin typeface="Helvetica" pitchFamily="2" charset="0"/>
                <a:cs typeface="Arial" panose="020B0604020202020204" pitchFamily="34" charset="0"/>
              </a:rPr>
              <a:t>Information on the indicator would be easy to record.</a:t>
            </a:r>
          </a:p>
          <a:p>
            <a:pPr marL="285750" indent="-285750">
              <a:buFont typeface="Arial" panose="020B0604020202020204" pitchFamily="34" charset="0"/>
              <a:buChar char="•"/>
              <a:defRPr/>
            </a:pPr>
            <a:endParaRPr lang="en-GB" dirty="0">
              <a:solidFill>
                <a:prstClr val="black"/>
              </a:solidFill>
              <a:latin typeface="Helvetica" pitchFamily="2" charset="0"/>
              <a:cs typeface="Arial" panose="020B0604020202020204" pitchFamily="34" charset="0"/>
            </a:endParaRPr>
          </a:p>
          <a:p>
            <a:pPr marL="285750" indent="-285750">
              <a:buFont typeface="Arial" panose="020B0604020202020204" pitchFamily="34" charset="0"/>
              <a:buChar char="•"/>
              <a:defRPr/>
            </a:pPr>
            <a:r>
              <a:rPr lang="en-GB" dirty="0">
                <a:solidFill>
                  <a:prstClr val="black"/>
                </a:solidFill>
                <a:latin typeface="Helvetica" pitchFamily="2" charset="0"/>
                <a:cs typeface="Arial" panose="020B0604020202020204" pitchFamily="34" charset="0"/>
              </a:rPr>
              <a:t>Qualitative feedback: Participants could also suggest additional indicators/changes to wording of standards and/or indicators if they felt this was needed.</a:t>
            </a:r>
          </a:p>
          <a:p>
            <a:pPr>
              <a:defRPr/>
            </a:pPr>
            <a:endParaRPr lang="en-GB" dirty="0">
              <a:solidFill>
                <a:prstClr val="black"/>
              </a:solidFill>
              <a:latin typeface="Helvetica" pitchFamily="2" charset="0"/>
              <a:cs typeface="Arial" panose="020B0604020202020204" pitchFamily="34" charset="0"/>
            </a:endParaRPr>
          </a:p>
          <a:p>
            <a:pPr marL="285750" indent="-285750">
              <a:buFont typeface="Arial" panose="020B0604020202020204" pitchFamily="34" charset="0"/>
              <a:buChar char="•"/>
              <a:defRPr/>
            </a:pPr>
            <a:r>
              <a:rPr lang="en-GB" dirty="0">
                <a:solidFill>
                  <a:prstClr val="black"/>
                </a:solidFill>
                <a:latin typeface="Helvetica" pitchFamily="2" charset="0"/>
                <a:cs typeface="Arial" panose="020B0604020202020204" pitchFamily="34" charset="0"/>
              </a:rPr>
              <a:t>Indicators were ranked and shortened by mean score</a:t>
            </a:r>
          </a:p>
          <a:p>
            <a:pPr marL="285750" indent="-285750">
              <a:buFont typeface="Arial" panose="020B0604020202020204" pitchFamily="34" charset="0"/>
              <a:buChar char="•"/>
              <a:defRPr/>
            </a:pPr>
            <a:endParaRPr lang="en-GB" dirty="0">
              <a:solidFill>
                <a:prstClr val="black"/>
              </a:solidFill>
              <a:latin typeface="Helvetica" pitchFamily="2" charset="0"/>
              <a:cs typeface="Arial" panose="020B0604020202020204" pitchFamily="34" charset="0"/>
            </a:endParaRPr>
          </a:p>
          <a:p>
            <a:pPr marL="742950" lvl="1" indent="-285750">
              <a:buFont typeface="Arial" panose="020B0604020202020204" pitchFamily="34" charset="0"/>
              <a:buChar char="•"/>
              <a:defRPr/>
            </a:pPr>
            <a:endParaRPr kumimoji="0" lang="en-GB"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Hand placing stars">
            <a:extLst>
              <a:ext uri="{FF2B5EF4-FFF2-40B4-BE49-F238E27FC236}">
                <a16:creationId xmlns:a16="http://schemas.microsoft.com/office/drawing/2014/main" id="{ADF3BC19-F9E3-6129-404B-B8916D9367AC}"/>
              </a:ext>
            </a:extLst>
          </p:cNvPr>
          <p:cNvPicPr>
            <a:picLocks noChangeAspect="1"/>
          </p:cNvPicPr>
          <p:nvPr/>
        </p:nvPicPr>
        <p:blipFill rotWithShape="1">
          <a:blip r:embed="rId3"/>
          <a:srcRect l="36670" r="11494" b="-1"/>
          <a:stretch/>
        </p:blipFill>
        <p:spPr>
          <a:xfrm>
            <a:off x="7827006" y="1303699"/>
            <a:ext cx="4165686" cy="5364178"/>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872640936"/>
      </p:ext>
    </p:extLst>
  </p:cSld>
  <p:clrMapOvr>
    <a:masterClrMapping/>
  </p:clrMapOvr>
  <mc:AlternateContent xmlns:mc="http://schemas.openxmlformats.org/markup-compatibility/2006" xmlns:p14="http://schemas.microsoft.com/office/powerpoint/2010/main">
    <mc:Choice Requires="p14">
      <p:transition spd="slow" p14:dur="2000" advTm="143706"/>
    </mc:Choice>
    <mc:Fallback xmlns="">
      <p:transition spd="slow" advTm="14370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productivity items">
            <a:extLst>
              <a:ext uri="{FF2B5EF4-FFF2-40B4-BE49-F238E27FC236}">
                <a16:creationId xmlns:a16="http://schemas.microsoft.com/office/drawing/2014/main" id="{A0A0F1A1-C17E-F660-A014-15389288088F}"/>
              </a:ext>
            </a:extLst>
          </p:cNvPr>
          <p:cNvPicPr>
            <a:picLocks noChangeAspect="1"/>
          </p:cNvPicPr>
          <p:nvPr/>
        </p:nvPicPr>
        <p:blipFill rotWithShape="1">
          <a:blip r:embed="rId2"/>
          <a:srcRect l="27992" r="12742"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032F86-8510-520E-12A5-15E012D93A56}"/>
              </a:ext>
            </a:extLst>
          </p:cNvPr>
          <p:cNvSpPr>
            <a:spLocks noGrp="1"/>
          </p:cNvSpPr>
          <p:nvPr>
            <p:ph type="title"/>
          </p:nvPr>
        </p:nvSpPr>
        <p:spPr>
          <a:xfrm>
            <a:off x="181069" y="328512"/>
            <a:ext cx="5812325" cy="1628970"/>
          </a:xfrm>
        </p:spPr>
        <p:txBody>
          <a:bodyPr anchor="ctr">
            <a:normAutofit/>
          </a:bodyPr>
          <a:lstStyle/>
          <a:p>
            <a:r>
              <a:rPr lang="en-GB" sz="4800" dirty="0">
                <a:solidFill>
                  <a:srgbClr val="1A999F"/>
                </a:solidFill>
                <a:latin typeface="Georgia" panose="02040502050405020303" pitchFamily="18" charset="0"/>
                <a:ea typeface="+mn-ea"/>
                <a:cs typeface="Arial" panose="020B0604020202020204" pitchFamily="34" charset="0"/>
              </a:rPr>
              <a:t>Scores and Feedback</a:t>
            </a:r>
          </a:p>
        </p:txBody>
      </p:sp>
      <p:sp>
        <p:nvSpPr>
          <p:cNvPr id="3" name="Content Placeholder 2">
            <a:extLst>
              <a:ext uri="{FF2B5EF4-FFF2-40B4-BE49-F238E27FC236}">
                <a16:creationId xmlns:a16="http://schemas.microsoft.com/office/drawing/2014/main" id="{4F081D23-E373-59D1-554B-3025BA109A1A}"/>
              </a:ext>
            </a:extLst>
          </p:cNvPr>
          <p:cNvSpPr>
            <a:spLocks noGrp="1"/>
          </p:cNvSpPr>
          <p:nvPr>
            <p:ph idx="1"/>
          </p:nvPr>
        </p:nvSpPr>
        <p:spPr>
          <a:xfrm>
            <a:off x="761801" y="2884929"/>
            <a:ext cx="4659756" cy="3374137"/>
          </a:xfrm>
        </p:spPr>
        <p:txBody>
          <a:bodyPr anchor="ctr">
            <a:normAutofit/>
          </a:bodyPr>
          <a:lstStyle/>
          <a:p>
            <a:r>
              <a:rPr lang="en-GB" sz="1600" dirty="0"/>
              <a:t>Just two indicators had a mean score of less than 3</a:t>
            </a:r>
          </a:p>
          <a:p>
            <a:r>
              <a:rPr lang="en-GB" sz="1600" dirty="0"/>
              <a:t>Qualitative feedback concerned:</a:t>
            </a:r>
          </a:p>
          <a:p>
            <a:pPr lvl="1"/>
            <a:r>
              <a:rPr lang="en-GB" sz="1600" dirty="0"/>
              <a:t>Resources needed to operationalise some indicators and the number of indicators</a:t>
            </a:r>
          </a:p>
          <a:p>
            <a:pPr lvl="1"/>
            <a:r>
              <a:rPr lang="en-GB" sz="1600" dirty="0"/>
              <a:t>Timeframes for identifying needs</a:t>
            </a:r>
          </a:p>
          <a:p>
            <a:pPr lvl="1"/>
            <a:r>
              <a:rPr lang="en-GB" sz="1600" dirty="0"/>
              <a:t>Relationship with recent developments in probation practice</a:t>
            </a:r>
          </a:p>
          <a:p>
            <a:pPr lvl="1"/>
            <a:r>
              <a:rPr lang="en-GB" sz="1600" dirty="0"/>
              <a:t>Potential challenges e.g. cross-agency working and lack of service provision in the community</a:t>
            </a:r>
          </a:p>
          <a:p>
            <a:pPr lvl="1"/>
            <a:r>
              <a:rPr lang="en-GB" sz="1600" dirty="0"/>
              <a:t>Specific suggestions around wording and particular tools to identify needs.</a:t>
            </a:r>
          </a:p>
        </p:txBody>
      </p:sp>
    </p:spTree>
    <p:extLst>
      <p:ext uri="{BB962C8B-B14F-4D97-AF65-F5344CB8AC3E}">
        <p14:creationId xmlns:p14="http://schemas.microsoft.com/office/powerpoint/2010/main" val="1149714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C37358-62BE-3413-B063-78923C7F7F17}"/>
              </a:ext>
            </a:extLst>
          </p:cNvPr>
          <p:cNvSpPr>
            <a:spLocks noGrp="1"/>
          </p:cNvSpPr>
          <p:nvPr>
            <p:ph type="title"/>
          </p:nvPr>
        </p:nvSpPr>
        <p:spPr>
          <a:xfrm>
            <a:off x="635000" y="640823"/>
            <a:ext cx="3688406" cy="5583148"/>
          </a:xfrm>
        </p:spPr>
        <p:txBody>
          <a:bodyPr anchor="ctr">
            <a:normAutofit/>
          </a:bodyPr>
          <a:lstStyle/>
          <a:p>
            <a:r>
              <a:rPr lang="en-GB" sz="5000" dirty="0">
                <a:latin typeface="GoudyOldSty" panose="02020502050305020303" pitchFamily="18" charset="77"/>
                <a:ea typeface="+mn-ea"/>
                <a:cs typeface="Arial" panose="020B0604020202020204" pitchFamily="34" charset="0"/>
              </a:rPr>
              <a:t>Standards and Quality Indicators</a:t>
            </a:r>
          </a:p>
        </p:txBody>
      </p:sp>
      <p:sp>
        <p:nvSpPr>
          <p:cNvPr id="12"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64D5555-A0B0-D590-E232-2F1AE4977B86}"/>
              </a:ext>
            </a:extLst>
          </p:cNvPr>
          <p:cNvGraphicFramePr>
            <a:graphicFrameLocks noGrp="1"/>
          </p:cNvGraphicFramePr>
          <p:nvPr>
            <p:ph idx="1"/>
            <p:extLst>
              <p:ext uri="{D42A27DB-BD31-4B8C-83A1-F6EECF244321}">
                <p14:modId xmlns:p14="http://schemas.microsoft.com/office/powerpoint/2010/main" val="209635266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9570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9105" y="376793"/>
            <a:ext cx="7426464" cy="2176284"/>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Step 6: Group Discussion and Selection of Final Indicators</a:t>
            </a:r>
          </a:p>
        </p:txBody>
      </p:sp>
      <p:sp>
        <p:nvSpPr>
          <p:cNvPr id="4" name="TextBox 3">
            <a:extLst>
              <a:ext uri="{FF2B5EF4-FFF2-40B4-BE49-F238E27FC236}">
                <a16:creationId xmlns:a16="http://schemas.microsoft.com/office/drawing/2014/main" id="{D10E1239-143B-354D-90D6-8409B10E1D16}"/>
              </a:ext>
            </a:extLst>
          </p:cNvPr>
          <p:cNvSpPr txBox="1"/>
          <p:nvPr/>
        </p:nvSpPr>
        <p:spPr>
          <a:xfrm>
            <a:off x="459105" y="2747506"/>
            <a:ext cx="7227288" cy="3416320"/>
          </a:xfrm>
          <a:prstGeom prst="rect">
            <a:avLst/>
          </a:prstGeom>
          <a:noFill/>
        </p:spPr>
        <p:txBody>
          <a:bodyPr wrap="square" rtlCol="0">
            <a:spAutoFit/>
          </a:bodyPr>
          <a:lstStyle/>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Helvetica" pitchFamily="2" charset="0"/>
                <a:cs typeface="Arial" panose="020B0604020202020204" pitchFamily="34" charset="0"/>
              </a:rPr>
              <a:t>Online discussion with the professional group </a:t>
            </a:r>
          </a:p>
          <a:p>
            <a:pPr marR="0" lvl="0"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Helvetica" pitchFamily="2"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Feedback also received from HMPPS suicide prevention group on some indicators</a:t>
            </a:r>
          </a:p>
          <a:p>
            <a:pPr marR="0" lvl="0" defTabSz="914400" rtl="0" eaLnBrk="1" fontAlgn="auto" latinLnBrk="0" hangingPunct="1">
              <a:lnSpc>
                <a:spcPct val="100000"/>
              </a:lnSpc>
              <a:spcBef>
                <a:spcPts val="0"/>
              </a:spcBef>
              <a:spcAft>
                <a:spcPts val="0"/>
              </a:spcAft>
              <a:buClrTx/>
              <a:buSzTx/>
              <a:tabLst/>
              <a:defRPr/>
            </a:pPr>
            <a:endPar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Helvetica" pitchFamily="2" charset="0"/>
                <a:cs typeface="Arial" panose="020B0604020202020204" pitchFamily="34" charset="0"/>
              </a:rPr>
              <a:t>A summary of scores and feedback was shared for discussion</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solidFill>
                <a:prstClr val="black"/>
              </a:solidFill>
              <a:latin typeface="Helvetica" pitchFamily="2"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solidFill>
                  <a:prstClr val="black"/>
                </a:solidFill>
                <a:latin typeface="Helvetica" pitchFamily="2" charset="0"/>
                <a:cs typeface="Arial" panose="020B0604020202020204" pitchFamily="34" charset="0"/>
              </a:rPr>
              <a:t>Amendments to wording were made and revised indicators sent out for independent rating for a second time</a:t>
            </a:r>
          </a:p>
          <a:p>
            <a:pPr marR="0" lvl="0" defTabSz="914400" rtl="0" eaLnBrk="1" fontAlgn="auto" latinLnBrk="0" hangingPunct="1">
              <a:lnSpc>
                <a:spcPct val="100000"/>
              </a:lnSpc>
              <a:spcBef>
                <a:spcPts val="0"/>
              </a:spcBef>
              <a:spcAft>
                <a:spcPts val="0"/>
              </a:spcAft>
              <a:buClrTx/>
              <a:buSzTx/>
              <a:tabLst/>
              <a:defRPr/>
            </a:pPr>
            <a:endParaRPr lang="en-GB" dirty="0">
              <a:solidFill>
                <a:prstClr val="black"/>
              </a:solidFill>
              <a:latin typeface="Helvetica" pitchFamily="2" charset="0"/>
              <a:cs typeface="Arial" panose="020B0604020202020204" pitchFamily="34"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prstClr val="black"/>
                </a:solidFill>
                <a:effectLst/>
                <a:uLnTx/>
                <a:uFillTx/>
                <a:latin typeface="Helvetica" pitchFamily="2" charset="0"/>
                <a:ea typeface="+mn-ea"/>
                <a:cs typeface="Arial" panose="020B0604020202020204" pitchFamily="34" charset="0"/>
              </a:rPr>
              <a:t>Final set selected based on these ratings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descr="Conference room table">
            <a:extLst>
              <a:ext uri="{FF2B5EF4-FFF2-40B4-BE49-F238E27FC236}">
                <a16:creationId xmlns:a16="http://schemas.microsoft.com/office/drawing/2014/main" id="{AB14A7EE-9FFC-F4DD-0065-0FE3132045DC}"/>
              </a:ext>
            </a:extLst>
          </p:cNvPr>
          <p:cNvPicPr>
            <a:picLocks noChangeAspect="1"/>
          </p:cNvPicPr>
          <p:nvPr/>
        </p:nvPicPr>
        <p:blipFill rotWithShape="1">
          <a:blip r:embed="rId3"/>
          <a:srcRect l="49493" r="1"/>
          <a:stretch/>
        </p:blipFill>
        <p:spPr>
          <a:xfrm>
            <a:off x="8311081" y="10"/>
            <a:ext cx="3880918" cy="6857990"/>
          </a:xfrm>
          <a:prstGeom prst="rect">
            <a:avLst/>
          </a:prstGeom>
        </p:spPr>
      </p:pic>
    </p:spTree>
    <p:extLst>
      <p:ext uri="{BB962C8B-B14F-4D97-AF65-F5344CB8AC3E}">
        <p14:creationId xmlns:p14="http://schemas.microsoft.com/office/powerpoint/2010/main" val="4123807477"/>
      </p:ext>
    </p:extLst>
  </p:cSld>
  <p:clrMapOvr>
    <a:masterClrMapping/>
  </p:clrMapOvr>
  <mc:AlternateContent xmlns:mc="http://schemas.openxmlformats.org/markup-compatibility/2006" xmlns:p14="http://schemas.microsoft.com/office/powerpoint/2010/main">
    <mc:Choice Requires="p14">
      <p:transition spd="slow" p14:dur="2000" advTm="143706"/>
    </mc:Choice>
    <mc:Fallback xmlns="">
      <p:transition spd="slow" advTm="14370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44443" y="357830"/>
            <a:ext cx="10136427" cy="810334"/>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The Final Standards and Indicators</a:t>
            </a:r>
          </a:p>
        </p:txBody>
      </p:sp>
      <p:sp>
        <p:nvSpPr>
          <p:cNvPr id="4" name="TextBox 3">
            <a:extLst>
              <a:ext uri="{FF2B5EF4-FFF2-40B4-BE49-F238E27FC236}">
                <a16:creationId xmlns:a16="http://schemas.microsoft.com/office/drawing/2014/main" id="{3A01B33D-BF22-9267-0065-531D3D314FE1}"/>
              </a:ext>
            </a:extLst>
          </p:cNvPr>
          <p:cNvSpPr txBox="1"/>
          <p:nvPr/>
        </p:nvSpPr>
        <p:spPr>
          <a:xfrm>
            <a:off x="5232901" y="1814163"/>
            <a:ext cx="6563763" cy="3693319"/>
          </a:xfrm>
          <a:prstGeom prst="rect">
            <a:avLst/>
          </a:prstGeom>
          <a:noFill/>
        </p:spPr>
        <p:txBody>
          <a:bodyPr wrap="square" rtlCol="0">
            <a:spAutoFit/>
          </a:bodyPr>
          <a:lstStyle/>
          <a:p>
            <a:pPr marL="285750" indent="-285750">
              <a:buFont typeface="Arial" panose="020B0604020202020204" pitchFamily="34" charset="0"/>
              <a:buChar char="•"/>
            </a:pPr>
            <a:r>
              <a:rPr lang="en-US" dirty="0"/>
              <a:t>Final set of 22 standards and 31 quality indicators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Shared with probation and we co-created an implementation plan with probation staff </a:t>
            </a:r>
          </a:p>
          <a:p>
            <a:endParaRPr lang="en-US" dirty="0"/>
          </a:p>
          <a:p>
            <a:pPr marL="285750" indent="-285750">
              <a:buFont typeface="Arial" panose="020B0604020202020204" pitchFamily="34" charset="0"/>
              <a:buChar char="•"/>
            </a:pPr>
            <a:r>
              <a:rPr lang="en-US" dirty="0"/>
              <a:t>Available on a blog site alongside suggestions re: processes for using them at: </a:t>
            </a:r>
            <a:r>
              <a:rPr lang="en-US" dirty="0">
                <a:hlinkClick r:id="rId3"/>
              </a:rPr>
              <a:t>https://probationhealth.blogs.lincoln.ac.uk/findings-and-outputs/</a:t>
            </a:r>
            <a:endParaRPr lang="en-US" dirty="0"/>
          </a:p>
          <a:p>
            <a:endParaRPr lang="en-US" dirty="0"/>
          </a:p>
          <a:p>
            <a:pPr marL="285750" indent="-285750">
              <a:buFont typeface="Arial" panose="020B0604020202020204" pitchFamily="34" charset="0"/>
              <a:buChar char="•"/>
            </a:pPr>
            <a:r>
              <a:rPr lang="en-US" dirty="0"/>
              <a:t>Currently working on a journal article to share them too</a:t>
            </a:r>
          </a:p>
          <a:p>
            <a:endParaRPr lang="en-US" dirty="0"/>
          </a:p>
          <a:p>
            <a:pPr marL="285750" indent="-285750">
              <a:buFont typeface="Arial" panose="020B0604020202020204" pitchFamily="34" charset="0"/>
              <a:buChar char="•"/>
            </a:pPr>
            <a:r>
              <a:rPr lang="en-US" dirty="0"/>
              <a:t>Seeking funding to pilot them in one probation delivery unit</a:t>
            </a:r>
            <a:endParaRPr lang="en-GB" dirty="0"/>
          </a:p>
        </p:txBody>
      </p:sp>
      <p:pic>
        <p:nvPicPr>
          <p:cNvPr id="5" name="Picture 4" descr="Colorful steps and arrow">
            <a:extLst>
              <a:ext uri="{FF2B5EF4-FFF2-40B4-BE49-F238E27FC236}">
                <a16:creationId xmlns:a16="http://schemas.microsoft.com/office/drawing/2014/main" id="{4AD87AA1-5A4A-5FC6-339C-7CC57DEB4724}"/>
              </a:ext>
            </a:extLst>
          </p:cNvPr>
          <p:cNvPicPr>
            <a:picLocks noChangeAspect="1"/>
          </p:cNvPicPr>
          <p:nvPr/>
        </p:nvPicPr>
        <p:blipFill rotWithShape="1">
          <a:blip r:embed="rId4"/>
          <a:srcRect l="8982" r="6243"/>
          <a:stretch/>
        </p:blipFill>
        <p:spPr>
          <a:xfrm>
            <a:off x="244443" y="1707634"/>
            <a:ext cx="4671588" cy="4132907"/>
          </a:xfrm>
          <a:prstGeom prst="rect">
            <a:avLst/>
          </a:prstGeom>
        </p:spPr>
      </p:pic>
    </p:spTree>
    <p:extLst>
      <p:ext uri="{BB962C8B-B14F-4D97-AF65-F5344CB8AC3E}">
        <p14:creationId xmlns:p14="http://schemas.microsoft.com/office/powerpoint/2010/main" val="3523032440"/>
      </p:ext>
    </p:extLst>
  </p:cSld>
  <p:clrMapOvr>
    <a:masterClrMapping/>
  </p:clrMapOvr>
  <mc:AlternateContent xmlns:mc="http://schemas.openxmlformats.org/markup-compatibility/2006" xmlns:p14="http://schemas.microsoft.com/office/powerpoint/2010/main">
    <mc:Choice Requires="p14">
      <p:transition spd="slow" p14:dur="2000" advTm="71171"/>
    </mc:Choice>
    <mc:Fallback xmlns="">
      <p:transition spd="slow" advTm="7117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2D246-AB2D-B8E5-04E5-406891A28827}"/>
              </a:ext>
            </a:extLst>
          </p:cNvPr>
          <p:cNvSpPr>
            <a:spLocks noGrp="1"/>
          </p:cNvSpPr>
          <p:nvPr>
            <p:ph type="title"/>
          </p:nvPr>
        </p:nvSpPr>
        <p:spPr>
          <a:xfrm>
            <a:off x="5305331" y="1138036"/>
            <a:ext cx="6048469" cy="1402470"/>
          </a:xfrm>
        </p:spPr>
        <p:txBody>
          <a:bodyPr anchor="t">
            <a:normAutofit/>
          </a:bodyPr>
          <a:lstStyle/>
          <a:p>
            <a:r>
              <a:rPr lang="en-GB" sz="3200" dirty="0">
                <a:latin typeface="Georgia" panose="02040502050405020303" pitchFamily="18" charset="0"/>
                <a:ea typeface="+mn-ea"/>
                <a:cs typeface="Arial" panose="020B0604020202020204" pitchFamily="34" charset="0"/>
              </a:rPr>
              <a:t>Things to Consider (Critical Appraisal)</a:t>
            </a:r>
          </a:p>
        </p:txBody>
      </p:sp>
      <p:pic>
        <p:nvPicPr>
          <p:cNvPr id="7" name="Graphic 6" descr="Presentation with Checklist">
            <a:extLst>
              <a:ext uri="{FF2B5EF4-FFF2-40B4-BE49-F238E27FC236}">
                <a16:creationId xmlns:a16="http://schemas.microsoft.com/office/drawing/2014/main" id="{1BC20F5F-7FD8-5CA3-DDD6-102EE5D0F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3358" y="1976757"/>
            <a:ext cx="4365438" cy="4365438"/>
          </a:xfrm>
          <a:prstGeom prst="rect">
            <a:avLst/>
          </a:prstGeom>
        </p:spPr>
      </p:pic>
      <p:cxnSp>
        <p:nvCxnSpPr>
          <p:cNvPr id="22" name="Straight Connector 21">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FE0E89-5823-4E7E-EAE9-C3AE6A4051D2}"/>
              </a:ext>
            </a:extLst>
          </p:cNvPr>
          <p:cNvSpPr>
            <a:spLocks noGrp="1"/>
          </p:cNvSpPr>
          <p:nvPr>
            <p:ph idx="1"/>
          </p:nvPr>
        </p:nvSpPr>
        <p:spPr>
          <a:xfrm>
            <a:off x="5305331" y="2551175"/>
            <a:ext cx="6443311" cy="4039747"/>
          </a:xfrm>
        </p:spPr>
        <p:txBody>
          <a:bodyPr>
            <a:normAutofit fontScale="70000" lnSpcReduction="20000"/>
          </a:bodyPr>
          <a:lstStyle/>
          <a:p>
            <a:r>
              <a:rPr lang="en-GB" sz="2300" dirty="0"/>
              <a:t>We should consider the following when critically appraising quality indicators:</a:t>
            </a:r>
          </a:p>
          <a:p>
            <a:pPr lvl="1"/>
            <a:r>
              <a:rPr lang="en-GB" sz="2300" b="1" dirty="0"/>
              <a:t>Importance/Relevance: </a:t>
            </a:r>
            <a:r>
              <a:rPr lang="en-GB" sz="2300" dirty="0"/>
              <a:t>Are the indicators relevant to what the organisation is aiming to achieve? </a:t>
            </a:r>
          </a:p>
          <a:p>
            <a:pPr lvl="1"/>
            <a:r>
              <a:rPr lang="en-GB" sz="2300" b="1" dirty="0"/>
              <a:t>Validity: </a:t>
            </a:r>
            <a:r>
              <a:rPr lang="en-GB" sz="2300" dirty="0"/>
              <a:t>Do the indicators measure what they claim to measure? Is there evidence (via literature or consensus) that good scores on the indicator equate to good care?</a:t>
            </a:r>
          </a:p>
          <a:p>
            <a:pPr lvl="1"/>
            <a:r>
              <a:rPr lang="en-GB" sz="2300" b="1" dirty="0"/>
              <a:t>Reliability:</a:t>
            </a:r>
            <a:r>
              <a:rPr lang="en-GB" sz="2300" dirty="0"/>
              <a:t> Will the same results be produced if a measure is repeated under the same conditions or administered by a different person?</a:t>
            </a:r>
          </a:p>
          <a:p>
            <a:pPr lvl="1"/>
            <a:r>
              <a:rPr lang="en-GB" sz="2300" b="1" dirty="0"/>
              <a:t>Feasibility: </a:t>
            </a:r>
            <a:r>
              <a:rPr lang="en-GB" sz="2300" dirty="0"/>
              <a:t>Are data available to populate the indicator, or would additional effort be needed to collect data (this is a balance)?</a:t>
            </a:r>
          </a:p>
          <a:p>
            <a:pPr lvl="1"/>
            <a:r>
              <a:rPr lang="en-GB" sz="2300" b="1" dirty="0"/>
              <a:t>Implications: </a:t>
            </a:r>
            <a:r>
              <a:rPr lang="en-GB" sz="2300" dirty="0"/>
              <a:t>Are the right people clear what the score on an indicator means – do they understand the implications and have a plan for how to deal with (good or bad) results? Could there be any unintended consequences (e.g. gaming)?</a:t>
            </a:r>
          </a:p>
          <a:p>
            <a:pPr marL="0" indent="0">
              <a:buNone/>
            </a:pPr>
            <a:r>
              <a:rPr lang="en-GB" sz="1600" dirty="0"/>
              <a:t>(</a:t>
            </a:r>
            <a:r>
              <a:rPr lang="en-GB" sz="1600" i="1" dirty="0"/>
              <a:t>References: </a:t>
            </a:r>
            <a:r>
              <a:rPr lang="en-GB" sz="1600" dirty="0"/>
              <a:t>See for example NHS Institute for Innovation and Improvement, and Flowers et al (2005))</a:t>
            </a:r>
          </a:p>
        </p:txBody>
      </p:sp>
    </p:spTree>
    <p:extLst>
      <p:ext uri="{BB962C8B-B14F-4D97-AF65-F5344CB8AC3E}">
        <p14:creationId xmlns:p14="http://schemas.microsoft.com/office/powerpoint/2010/main" val="2955024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E0B76-B4EC-EA15-E813-7F53F76E89C9}"/>
              </a:ext>
            </a:extLst>
          </p:cNvPr>
          <p:cNvSpPr>
            <a:spLocks noGrp="1"/>
          </p:cNvSpPr>
          <p:nvPr>
            <p:ph type="title"/>
          </p:nvPr>
        </p:nvSpPr>
        <p:spPr>
          <a:xfrm>
            <a:off x="838200" y="149963"/>
            <a:ext cx="10931304" cy="1325563"/>
          </a:xfrm>
        </p:spPr>
        <p:txBody>
          <a:bodyPr>
            <a:normAutofit/>
          </a:bodyPr>
          <a:lstStyle/>
          <a:p>
            <a:r>
              <a:rPr lang="en-GB" sz="3200" dirty="0">
                <a:solidFill>
                  <a:srgbClr val="1A999F"/>
                </a:solidFill>
                <a:latin typeface="Georgia" panose="02040502050405020303" pitchFamily="18" charset="0"/>
                <a:ea typeface="+mn-ea"/>
                <a:cs typeface="Arial" panose="020B0604020202020204" pitchFamily="34" charset="0"/>
              </a:rPr>
              <a:t>How Considered through the Modified RAND Approach</a:t>
            </a:r>
          </a:p>
        </p:txBody>
      </p:sp>
      <p:graphicFrame>
        <p:nvGraphicFramePr>
          <p:cNvPr id="4" name="Content Placeholder 3">
            <a:extLst>
              <a:ext uri="{FF2B5EF4-FFF2-40B4-BE49-F238E27FC236}">
                <a16:creationId xmlns:a16="http://schemas.microsoft.com/office/drawing/2014/main" id="{D0537481-172C-0225-A328-76021A102C7F}"/>
              </a:ext>
            </a:extLst>
          </p:cNvPr>
          <p:cNvGraphicFramePr>
            <a:graphicFrameLocks noGrp="1"/>
          </p:cNvGraphicFramePr>
          <p:nvPr>
            <p:ph idx="1"/>
            <p:extLst>
              <p:ext uri="{D42A27DB-BD31-4B8C-83A1-F6EECF244321}">
                <p14:modId xmlns:p14="http://schemas.microsoft.com/office/powerpoint/2010/main" val="544487756"/>
              </p:ext>
            </p:extLst>
          </p:nvPr>
        </p:nvGraphicFramePr>
        <p:xfrm>
          <a:off x="838199" y="1473839"/>
          <a:ext cx="10931305" cy="4947920"/>
        </p:xfrm>
        <a:graphic>
          <a:graphicData uri="http://schemas.openxmlformats.org/drawingml/2006/table">
            <a:tbl>
              <a:tblPr firstRow="1" bandRow="1">
                <a:tableStyleId>{5C22544A-7EE6-4342-B048-85BDC9FD1C3A}</a:tableStyleId>
              </a:tblPr>
              <a:tblGrid>
                <a:gridCol w="2592048">
                  <a:extLst>
                    <a:ext uri="{9D8B030D-6E8A-4147-A177-3AD203B41FA5}">
                      <a16:colId xmlns:a16="http://schemas.microsoft.com/office/drawing/2014/main" val="226382201"/>
                    </a:ext>
                  </a:extLst>
                </a:gridCol>
                <a:gridCol w="8339257">
                  <a:extLst>
                    <a:ext uri="{9D8B030D-6E8A-4147-A177-3AD203B41FA5}">
                      <a16:colId xmlns:a16="http://schemas.microsoft.com/office/drawing/2014/main" val="950010897"/>
                    </a:ext>
                  </a:extLst>
                </a:gridCol>
              </a:tblGrid>
              <a:tr h="370840">
                <a:tc>
                  <a:txBody>
                    <a:bodyPr/>
                    <a:lstStyle/>
                    <a:p>
                      <a:pPr algn="ctr"/>
                      <a:r>
                        <a:rPr lang="en-GB" dirty="0"/>
                        <a:t>Criterion</a:t>
                      </a:r>
                    </a:p>
                  </a:txBody>
                  <a:tcPr/>
                </a:tc>
                <a:tc>
                  <a:txBody>
                    <a:bodyPr/>
                    <a:lstStyle/>
                    <a:p>
                      <a:pPr algn="ctr"/>
                      <a:r>
                        <a:rPr lang="en-GB" dirty="0"/>
                        <a:t>Steps Taken</a:t>
                      </a:r>
                    </a:p>
                  </a:txBody>
                  <a:tcPr/>
                </a:tc>
                <a:extLst>
                  <a:ext uri="{0D108BD9-81ED-4DB2-BD59-A6C34878D82A}">
                    <a16:rowId xmlns:a16="http://schemas.microsoft.com/office/drawing/2014/main" val="3943318289"/>
                  </a:ext>
                </a:extLst>
              </a:tr>
              <a:tr h="370840">
                <a:tc>
                  <a:txBody>
                    <a:bodyPr/>
                    <a:lstStyle/>
                    <a:p>
                      <a:r>
                        <a:rPr lang="en-GB" dirty="0"/>
                        <a:t>Importance/relevance</a:t>
                      </a:r>
                    </a:p>
                  </a:txBody>
                  <a:tcPr/>
                </a:tc>
                <a:tc>
                  <a:txBody>
                    <a:bodyPr/>
                    <a:lstStyle/>
                    <a:p>
                      <a:pPr marL="285750" indent="-285750">
                        <a:buFont typeface="Arial" panose="020B0604020202020204" pitchFamily="34" charset="0"/>
                        <a:buChar char="•"/>
                      </a:pPr>
                      <a:r>
                        <a:rPr lang="en-GB" dirty="0"/>
                        <a:t>Population known to be in relatively poor health, and we linked the standards and indicators to the objectives in the probation health and social care strategy</a:t>
                      </a:r>
                    </a:p>
                    <a:p>
                      <a:pPr marL="285750" indent="-285750">
                        <a:buFont typeface="Arial" panose="020B0604020202020204" pitchFamily="34" charset="0"/>
                        <a:buChar char="•"/>
                      </a:pPr>
                      <a:r>
                        <a:rPr lang="en-GB" dirty="0"/>
                        <a:t>Consulted relevant professional and lived experience representatives re: what should be measured and how</a:t>
                      </a:r>
                    </a:p>
                    <a:p>
                      <a:pPr marL="285750" indent="-285750">
                        <a:buFont typeface="Arial" panose="020B0604020202020204" pitchFamily="34" charset="0"/>
                        <a:buChar char="•"/>
                      </a:pPr>
                      <a:r>
                        <a:rPr lang="en-GB" dirty="0"/>
                        <a:t>Asked the professional group to rate draft indicators in terms of importance</a:t>
                      </a:r>
                    </a:p>
                  </a:txBody>
                  <a:tcPr/>
                </a:tc>
                <a:extLst>
                  <a:ext uri="{0D108BD9-81ED-4DB2-BD59-A6C34878D82A}">
                    <a16:rowId xmlns:a16="http://schemas.microsoft.com/office/drawing/2014/main" val="2499064316"/>
                  </a:ext>
                </a:extLst>
              </a:tr>
              <a:tr h="370840">
                <a:tc>
                  <a:txBody>
                    <a:bodyPr/>
                    <a:lstStyle/>
                    <a:p>
                      <a:r>
                        <a:rPr lang="en-GB" dirty="0"/>
                        <a:t>Validity</a:t>
                      </a:r>
                    </a:p>
                  </a:txBody>
                  <a:tcPr/>
                </a:tc>
                <a:tc>
                  <a:txBody>
                    <a:bodyPr/>
                    <a:lstStyle/>
                    <a:p>
                      <a:pPr marL="285750" indent="-285750">
                        <a:buFont typeface="Arial" panose="020B0604020202020204" pitchFamily="34" charset="0"/>
                        <a:buChar char="•"/>
                      </a:pPr>
                      <a:r>
                        <a:rPr lang="en-GB" dirty="0"/>
                        <a:t>Consensus from participants that we are measuring the right things + measures based on the literature where possible</a:t>
                      </a:r>
                    </a:p>
                  </a:txBody>
                  <a:tcPr/>
                </a:tc>
                <a:extLst>
                  <a:ext uri="{0D108BD9-81ED-4DB2-BD59-A6C34878D82A}">
                    <a16:rowId xmlns:a16="http://schemas.microsoft.com/office/drawing/2014/main" val="531717754"/>
                  </a:ext>
                </a:extLst>
              </a:tr>
              <a:tr h="370840">
                <a:tc>
                  <a:txBody>
                    <a:bodyPr/>
                    <a:lstStyle/>
                    <a:p>
                      <a:r>
                        <a:rPr lang="en-GB" dirty="0"/>
                        <a:t>Reliability</a:t>
                      </a:r>
                    </a:p>
                  </a:txBody>
                  <a:tcPr/>
                </a:tc>
                <a:tc>
                  <a:txBody>
                    <a:bodyPr/>
                    <a:lstStyle/>
                    <a:p>
                      <a:pPr marL="285750" indent="-285750">
                        <a:buFont typeface="Arial" panose="020B0604020202020204" pitchFamily="34" charset="0"/>
                        <a:buChar char="•"/>
                      </a:pPr>
                      <a:r>
                        <a:rPr lang="en-GB" dirty="0"/>
                        <a:t>Hope to test in the pilot – inter-rater reliability &amp; reporting methods.</a:t>
                      </a:r>
                    </a:p>
                  </a:txBody>
                  <a:tcPr/>
                </a:tc>
                <a:extLst>
                  <a:ext uri="{0D108BD9-81ED-4DB2-BD59-A6C34878D82A}">
                    <a16:rowId xmlns:a16="http://schemas.microsoft.com/office/drawing/2014/main" val="1571370200"/>
                  </a:ext>
                </a:extLst>
              </a:tr>
              <a:tr h="370840">
                <a:tc>
                  <a:txBody>
                    <a:bodyPr/>
                    <a:lstStyle/>
                    <a:p>
                      <a:r>
                        <a:rPr lang="en-GB" dirty="0"/>
                        <a:t>Feasibility</a:t>
                      </a:r>
                    </a:p>
                  </a:txBody>
                  <a:tcPr/>
                </a:tc>
                <a:tc>
                  <a:txBody>
                    <a:bodyPr/>
                    <a:lstStyle/>
                    <a:p>
                      <a:pPr marL="285750" indent="-285750">
                        <a:buFont typeface="Arial" panose="020B0604020202020204" pitchFamily="34" charset="0"/>
                        <a:buChar char="•"/>
                      </a:pPr>
                      <a:r>
                        <a:rPr lang="en-GB" dirty="0"/>
                        <a:t>Asked the professional group to rate in terms of whether the data would be easy to record</a:t>
                      </a:r>
                    </a:p>
                    <a:p>
                      <a:pPr marL="285750" indent="-285750">
                        <a:buFont typeface="Arial" panose="020B0604020202020204" pitchFamily="34" charset="0"/>
                        <a:buChar char="•"/>
                      </a:pPr>
                      <a:r>
                        <a:rPr lang="en-GB" dirty="0"/>
                        <a:t>Also created an implementation plan with probation – identified where data are already reportable, will be soon, and would currently need to be manually collated</a:t>
                      </a:r>
                    </a:p>
                    <a:p>
                      <a:pPr marL="285750" indent="-285750">
                        <a:buFont typeface="Arial" panose="020B0604020202020204" pitchFamily="34" charset="0"/>
                        <a:buChar char="•"/>
                      </a:pPr>
                      <a:r>
                        <a:rPr lang="en-GB" dirty="0"/>
                        <a:t>Can be further explored in the pilot</a:t>
                      </a:r>
                    </a:p>
                  </a:txBody>
                  <a:tcPr/>
                </a:tc>
                <a:extLst>
                  <a:ext uri="{0D108BD9-81ED-4DB2-BD59-A6C34878D82A}">
                    <a16:rowId xmlns:a16="http://schemas.microsoft.com/office/drawing/2014/main" val="723929866"/>
                  </a:ext>
                </a:extLst>
              </a:tr>
              <a:tr h="370840">
                <a:tc>
                  <a:txBody>
                    <a:bodyPr/>
                    <a:lstStyle/>
                    <a:p>
                      <a:r>
                        <a:rPr lang="en-GB" dirty="0"/>
                        <a:t>Implications</a:t>
                      </a:r>
                    </a:p>
                  </a:txBody>
                  <a:tcPr/>
                </a:tc>
                <a:tc>
                  <a:txBody>
                    <a:bodyPr/>
                    <a:lstStyle/>
                    <a:p>
                      <a:pPr marL="285750" indent="-285750">
                        <a:buFont typeface="Arial" panose="020B0604020202020204" pitchFamily="34" charset="0"/>
                        <a:buChar char="•"/>
                      </a:pPr>
                      <a:r>
                        <a:rPr lang="en-GB" dirty="0"/>
                        <a:t>Hope to test in the pilot – do people easily agree if action is needed and what this should be? Are there any unintended consequences of using the measures?</a:t>
                      </a:r>
                    </a:p>
                  </a:txBody>
                  <a:tcPr/>
                </a:tc>
                <a:extLst>
                  <a:ext uri="{0D108BD9-81ED-4DB2-BD59-A6C34878D82A}">
                    <a16:rowId xmlns:a16="http://schemas.microsoft.com/office/drawing/2014/main" val="1577755627"/>
                  </a:ext>
                </a:extLst>
              </a:tr>
            </a:tbl>
          </a:graphicData>
        </a:graphic>
      </p:graphicFrame>
    </p:spTree>
    <p:extLst>
      <p:ext uri="{BB962C8B-B14F-4D97-AF65-F5344CB8AC3E}">
        <p14:creationId xmlns:p14="http://schemas.microsoft.com/office/powerpoint/2010/main" val="935998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6EB6DA84-DB40-674C-8BEA-BD9834204A63}"/>
              </a:ext>
            </a:extLst>
          </p:cNvPr>
          <p:cNvSpPr txBox="1">
            <a:spLocks/>
          </p:cNvSpPr>
          <p:nvPr/>
        </p:nvSpPr>
        <p:spPr>
          <a:xfrm>
            <a:off x="298764" y="431165"/>
            <a:ext cx="11253458" cy="907941"/>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0" dirty="0">
                <a:solidFill>
                  <a:schemeClr val="bg1"/>
                </a:solidFill>
                <a:latin typeface="Georgia" panose="02040502050405020303" pitchFamily="18" charset="0"/>
                <a:cs typeface="Arial" panose="020B0604020202020204" pitchFamily="34" charset="0"/>
              </a:rPr>
              <a:t>References</a:t>
            </a:r>
            <a:endParaRPr lang="en-US" sz="5500" dirty="0">
              <a:solidFill>
                <a:schemeClr val="bg1"/>
              </a:solidFill>
              <a:latin typeface="Georgia" panose="02040502050405020303" pitchFamily="18" charset="0"/>
            </a:endParaRPr>
          </a:p>
        </p:txBody>
      </p:sp>
      <p:sp>
        <p:nvSpPr>
          <p:cNvPr id="2" name="TextBox 1">
            <a:extLst>
              <a:ext uri="{FF2B5EF4-FFF2-40B4-BE49-F238E27FC236}">
                <a16:creationId xmlns:a16="http://schemas.microsoft.com/office/drawing/2014/main" id="{D6573D58-DE1A-4611-93F6-BD2AE63837E9}"/>
              </a:ext>
            </a:extLst>
          </p:cNvPr>
          <p:cNvSpPr txBox="1"/>
          <p:nvPr/>
        </p:nvSpPr>
        <p:spPr>
          <a:xfrm>
            <a:off x="516047" y="5079024"/>
            <a:ext cx="11425474" cy="461665"/>
          </a:xfrm>
          <a:prstGeom prst="rect">
            <a:avLst/>
          </a:prstGeom>
          <a:noFill/>
        </p:spPr>
        <p:txBody>
          <a:bodyPr wrap="square" rtlCol="0">
            <a:spAutoFit/>
          </a:bodyPr>
          <a:lstStyle/>
          <a:p>
            <a:r>
              <a:rPr lang="en-US" sz="1200" b="0" i="0" dirty="0">
                <a:solidFill>
                  <a:schemeClr val="bg1"/>
                </a:solidFill>
                <a:effectLst/>
                <a:latin typeface="Tahoma" panose="020B0604030504040204" pitchFamily="34" charset="0"/>
              </a:rPr>
              <a:t>This project is funded by the National Institute for Health and Care Research (NIHR) under its Research for Patient Benefit (</a:t>
            </a:r>
            <a:r>
              <a:rPr lang="en-US" sz="1200" b="0" i="0" dirty="0" err="1">
                <a:solidFill>
                  <a:schemeClr val="bg1"/>
                </a:solidFill>
                <a:effectLst/>
                <a:latin typeface="Tahoma" panose="020B0604030504040204" pitchFamily="34" charset="0"/>
              </a:rPr>
              <a:t>RfPB</a:t>
            </a:r>
            <a:r>
              <a:rPr lang="en-US" sz="1200" b="0" i="0" dirty="0">
                <a:solidFill>
                  <a:schemeClr val="bg1"/>
                </a:solidFill>
                <a:effectLst/>
                <a:latin typeface="Tahoma" panose="020B0604030504040204" pitchFamily="34" charset="0"/>
              </a:rPr>
              <a:t>) </a:t>
            </a:r>
            <a:r>
              <a:rPr lang="en-US" sz="1200" b="0" i="0" dirty="0" err="1">
                <a:solidFill>
                  <a:schemeClr val="bg1"/>
                </a:solidFill>
                <a:effectLst/>
                <a:latin typeface="Tahoma" panose="020B0604030504040204" pitchFamily="34" charset="0"/>
              </a:rPr>
              <a:t>Programme</a:t>
            </a:r>
            <a:r>
              <a:rPr lang="en-US" sz="1200" b="0" i="0" dirty="0">
                <a:solidFill>
                  <a:schemeClr val="bg1"/>
                </a:solidFill>
                <a:effectLst/>
                <a:latin typeface="Tahoma" panose="020B0604030504040204" pitchFamily="34" charset="0"/>
              </a:rPr>
              <a:t> (Grant Reference Number NIHR201091). The views expressed are those of the author(s) and not necessarily those of the NIHR or the Department of Health and Social Care.</a:t>
            </a:r>
            <a:endParaRPr lang="en-GB" sz="1200" dirty="0">
              <a:solidFill>
                <a:schemeClr val="bg1"/>
              </a:solidFill>
            </a:endParaRPr>
          </a:p>
        </p:txBody>
      </p:sp>
      <p:sp>
        <p:nvSpPr>
          <p:cNvPr id="3" name="TextBox 2">
            <a:extLst>
              <a:ext uri="{FF2B5EF4-FFF2-40B4-BE49-F238E27FC236}">
                <a16:creationId xmlns:a16="http://schemas.microsoft.com/office/drawing/2014/main" id="{62C8AE6A-EFC4-EF7E-7725-279BA1DD1B8D}"/>
              </a:ext>
            </a:extLst>
          </p:cNvPr>
          <p:cNvSpPr txBox="1"/>
          <p:nvPr/>
        </p:nvSpPr>
        <p:spPr>
          <a:xfrm>
            <a:off x="452673" y="1548143"/>
            <a:ext cx="11343992" cy="329320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bg1"/>
                </a:solidFill>
              </a:rPr>
              <a:t>Donabedian, A. (1988). The Quality of Care: How Can It Be Assessed? JAMA, 260, 1743-1748</a:t>
            </a:r>
            <a:endParaRPr lang="en-GB" sz="1600" dirty="0">
              <a:solidFill>
                <a:schemeClr val="bg1"/>
              </a:solidFill>
            </a:endParaRPr>
          </a:p>
          <a:p>
            <a:pPr marL="285750" indent="-285750">
              <a:buFont typeface="Arial" panose="020B0604020202020204" pitchFamily="34" charset="0"/>
              <a:buChar char="•"/>
            </a:pPr>
            <a:r>
              <a:rPr lang="en-US" sz="1600" dirty="0">
                <a:solidFill>
                  <a:schemeClr val="bg1"/>
                </a:solidFill>
              </a:rPr>
              <a:t>Flowers, J., Hall, P. &amp; </a:t>
            </a:r>
            <a:r>
              <a:rPr lang="en-US" sz="1600" dirty="0" err="1">
                <a:solidFill>
                  <a:schemeClr val="bg1"/>
                </a:solidFill>
              </a:rPr>
              <a:t>Pencheon</a:t>
            </a:r>
            <a:r>
              <a:rPr lang="en-US" sz="1600" dirty="0">
                <a:solidFill>
                  <a:schemeClr val="bg1"/>
                </a:solidFill>
              </a:rPr>
              <a:t>, D. (2005). Public health indicators. </a:t>
            </a:r>
            <a:r>
              <a:rPr lang="en-US" sz="1600" i="1" dirty="0">
                <a:solidFill>
                  <a:schemeClr val="bg1"/>
                </a:solidFill>
              </a:rPr>
              <a:t>Public Health, </a:t>
            </a:r>
            <a:r>
              <a:rPr lang="en-US" sz="1600" dirty="0">
                <a:solidFill>
                  <a:schemeClr val="bg1"/>
                </a:solidFill>
              </a:rPr>
              <a:t>119, 239-45. </a:t>
            </a:r>
            <a:r>
              <a:rPr lang="fi-FI" sz="1600" dirty="0">
                <a:solidFill>
                  <a:schemeClr val="bg1"/>
                </a:solidFill>
              </a:rPr>
              <a:t>doi:10.1016/j.puhe.2005.01.003</a:t>
            </a:r>
          </a:p>
          <a:p>
            <a:pPr marL="285750" indent="-285750">
              <a:buFont typeface="Arial" panose="020B0604020202020204" pitchFamily="34" charset="0"/>
              <a:buChar char="•"/>
            </a:pPr>
            <a:r>
              <a:rPr lang="en-GB" sz="1600" dirty="0">
                <a:solidFill>
                  <a:schemeClr val="bg1"/>
                </a:solidFill>
              </a:rPr>
              <a:t>NHS England. (2023) A national framework for NHS – action on inclusion health – available at: https://www.england.nhs.uk/long-read/a-national-framework-for-nhs-action-on-inclusion-health/ </a:t>
            </a:r>
          </a:p>
          <a:p>
            <a:pPr marL="285750" indent="-285750">
              <a:buFont typeface="Arial" panose="020B0604020202020204" pitchFamily="34" charset="0"/>
              <a:buChar char="•"/>
            </a:pPr>
            <a:r>
              <a:rPr lang="en-GB" sz="1600" dirty="0">
                <a:solidFill>
                  <a:schemeClr val="bg1"/>
                </a:solidFill>
              </a:rPr>
              <a:t>NHS Institute for Innovation and Improvement – The good indicators guide: understanding how to use and choose indicators – available at: </a:t>
            </a:r>
            <a:r>
              <a:rPr lang="en-GB" sz="1600" dirty="0">
                <a:solidFill>
                  <a:schemeClr val="bg1"/>
                </a:solidFill>
                <a:hlinkClick r:id="rId3">
                  <a:extLst>
                    <a:ext uri="{A12FA001-AC4F-418D-AE19-62706E023703}">
                      <ahyp:hlinkClr xmlns:ahyp="http://schemas.microsoft.com/office/drawing/2018/hyperlinkcolor" val="tx"/>
                    </a:ext>
                  </a:extLst>
                </a:hlinkClick>
              </a:rPr>
              <a:t>https://www.england.nhs.uk/improvement-hub/wp-content/uploads/sites/44/2017/11/The-Good-Indicators-Guide.pdf</a:t>
            </a:r>
            <a:r>
              <a:rPr lang="en-GB" sz="1600" dirty="0">
                <a:solidFill>
                  <a:schemeClr val="bg1"/>
                </a:solidFill>
              </a:rPr>
              <a:t> </a:t>
            </a:r>
          </a:p>
          <a:p>
            <a:pPr marL="285750" indent="-285750">
              <a:buFont typeface="Arial" panose="020B0604020202020204" pitchFamily="34" charset="0"/>
              <a:buChar char="•"/>
            </a:pPr>
            <a:r>
              <a:rPr lang="en-US" sz="1600" dirty="0">
                <a:solidFill>
                  <a:schemeClr val="bg1"/>
                </a:solidFill>
              </a:rPr>
              <a:t>Runciman, W. B., </a:t>
            </a:r>
            <a:r>
              <a:rPr lang="en-US" sz="1600" dirty="0" err="1">
                <a:solidFill>
                  <a:schemeClr val="bg1"/>
                </a:solidFill>
              </a:rPr>
              <a:t>Coiera</a:t>
            </a:r>
            <a:r>
              <a:rPr lang="en-US" sz="1600" dirty="0">
                <a:solidFill>
                  <a:schemeClr val="bg1"/>
                </a:solidFill>
              </a:rPr>
              <a:t>, E. W., Day, R. O., Hannaford, N. A., Hibbert, P. D., Hunt, T. D., Westbrook, J. I. &amp; Braithwaite, J. (2012). Towards the delivery of appropriate health care in Australia. </a:t>
            </a:r>
            <a:r>
              <a:rPr lang="en-US" sz="1600" i="1" dirty="0">
                <a:solidFill>
                  <a:schemeClr val="bg1"/>
                </a:solidFill>
              </a:rPr>
              <a:t>Med J Aust, </a:t>
            </a:r>
            <a:r>
              <a:rPr lang="en-US" sz="1600" dirty="0">
                <a:solidFill>
                  <a:schemeClr val="bg1"/>
                </a:solidFill>
              </a:rPr>
              <a:t>197, 78-81.</a:t>
            </a:r>
            <a:endParaRPr lang="en-GB" sz="1600" dirty="0">
              <a:solidFill>
                <a:schemeClr val="bg1"/>
              </a:solidFill>
            </a:endParaRPr>
          </a:p>
          <a:p>
            <a:pPr marL="285750" indent="-285750">
              <a:buFont typeface="Arial" panose="020B0604020202020204" pitchFamily="34" charset="0"/>
              <a:buChar char="•"/>
            </a:pPr>
            <a:r>
              <a:rPr lang="en-GB" sz="1600" dirty="0">
                <a:solidFill>
                  <a:schemeClr val="bg1"/>
                </a:solidFill>
              </a:rPr>
              <a:t>Stelfox, H.T., and Strauss, S.E. (2013) Measuring quality of care: Considering measurement frameworks and needs assessment to guide quality indicator development, </a:t>
            </a:r>
            <a:r>
              <a:rPr lang="en-GB" sz="1600" i="1" dirty="0">
                <a:solidFill>
                  <a:schemeClr val="bg1"/>
                </a:solidFill>
              </a:rPr>
              <a:t>Journal of Clinical Epidemiology, </a:t>
            </a:r>
            <a:r>
              <a:rPr lang="en-GB" sz="1600" dirty="0">
                <a:solidFill>
                  <a:schemeClr val="bg1"/>
                </a:solidFill>
              </a:rPr>
              <a:t>66: 1320-1327</a:t>
            </a:r>
          </a:p>
          <a:p>
            <a:pPr marL="285750" indent="-285750">
              <a:buFont typeface="Arial" panose="020B0604020202020204" pitchFamily="34" charset="0"/>
              <a:buChar char="•"/>
            </a:pPr>
            <a:r>
              <a:rPr lang="en-US" sz="1600" dirty="0">
                <a:solidFill>
                  <a:schemeClr val="bg1"/>
                </a:solidFill>
              </a:rPr>
              <a:t>Van Engen-</a:t>
            </a:r>
            <a:r>
              <a:rPr lang="en-US" sz="1600" dirty="0" err="1">
                <a:solidFill>
                  <a:schemeClr val="bg1"/>
                </a:solidFill>
              </a:rPr>
              <a:t>Verheul</a:t>
            </a:r>
            <a:r>
              <a:rPr lang="en-US" sz="1600" dirty="0">
                <a:solidFill>
                  <a:schemeClr val="bg1"/>
                </a:solidFill>
              </a:rPr>
              <a:t>, M., Kemps, H., </a:t>
            </a:r>
            <a:r>
              <a:rPr lang="en-US" sz="1600" dirty="0" err="1">
                <a:solidFill>
                  <a:schemeClr val="bg1"/>
                </a:solidFill>
              </a:rPr>
              <a:t>Kraaijenhagen</a:t>
            </a:r>
            <a:r>
              <a:rPr lang="en-US" sz="1600" dirty="0">
                <a:solidFill>
                  <a:schemeClr val="bg1"/>
                </a:solidFill>
              </a:rPr>
              <a:t>, R., De Keizer, N. &amp; Peek, N. (2011). Modified Rand method to derive quality indicators: a case study in cardiac rehabilitation. </a:t>
            </a:r>
            <a:r>
              <a:rPr lang="en-US" sz="1600" i="1" dirty="0">
                <a:solidFill>
                  <a:schemeClr val="bg1"/>
                </a:solidFill>
              </a:rPr>
              <a:t>Studies in Health Technology and Informatics, </a:t>
            </a:r>
            <a:r>
              <a:rPr lang="en-US" sz="1600" dirty="0">
                <a:solidFill>
                  <a:schemeClr val="bg1"/>
                </a:solidFill>
              </a:rPr>
              <a:t>169, 88-92.</a:t>
            </a:r>
            <a:endParaRPr lang="en-GB" sz="1600" dirty="0">
              <a:solidFill>
                <a:schemeClr val="bg1"/>
              </a:solidFill>
            </a:endParaRPr>
          </a:p>
        </p:txBody>
      </p:sp>
    </p:spTree>
    <p:extLst>
      <p:ext uri="{BB962C8B-B14F-4D97-AF65-F5344CB8AC3E}">
        <p14:creationId xmlns:p14="http://schemas.microsoft.com/office/powerpoint/2010/main" val="134804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4575" y="375231"/>
            <a:ext cx="9585116" cy="676226"/>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Definitions</a:t>
            </a:r>
          </a:p>
        </p:txBody>
      </p:sp>
      <p:sp>
        <p:nvSpPr>
          <p:cNvPr id="17" name="Rectangle 16">
            <a:extLst>
              <a:ext uri="{FF2B5EF4-FFF2-40B4-BE49-F238E27FC236}">
                <a16:creationId xmlns:a16="http://schemas.microsoft.com/office/drawing/2014/main" id="{388197D8-8101-5C40-A6A6-7603169A05A3}"/>
              </a:ext>
            </a:extLst>
          </p:cNvPr>
          <p:cNvSpPr>
            <a:spLocks noChangeArrowheads="1"/>
          </p:cNvSpPr>
          <p:nvPr/>
        </p:nvSpPr>
        <p:spPr bwMode="auto">
          <a:xfrm>
            <a:off x="496906" y="1269617"/>
            <a:ext cx="11303207" cy="4216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endParaRPr lang="en-GB" altLang="en-US" dirty="0">
              <a:latin typeface="Helvetica" pitchFamily="2" charset="0"/>
            </a:endParaRPr>
          </a:p>
          <a:p>
            <a:endParaRPr lang="en-GB" altLang="en-US" sz="2000" u="sng" dirty="0">
              <a:latin typeface="Helvetica" pitchFamily="2" charset="0"/>
            </a:endParaRPr>
          </a:p>
          <a:p>
            <a:endParaRPr lang="en-GB" altLang="en-US" sz="2000" u="sng" dirty="0">
              <a:latin typeface="Helvetica" pitchFamily="2" charset="0"/>
            </a:endParaRPr>
          </a:p>
        </p:txBody>
      </p:sp>
      <p:sp>
        <p:nvSpPr>
          <p:cNvPr id="4" name="TextBox 3">
            <a:extLst>
              <a:ext uri="{FF2B5EF4-FFF2-40B4-BE49-F238E27FC236}">
                <a16:creationId xmlns:a16="http://schemas.microsoft.com/office/drawing/2014/main" id="{A91B33F0-8B46-3410-CD3F-A1DF43B8E6A8}"/>
              </a:ext>
            </a:extLst>
          </p:cNvPr>
          <p:cNvSpPr txBox="1"/>
          <p:nvPr/>
        </p:nvSpPr>
        <p:spPr>
          <a:xfrm>
            <a:off x="464575" y="1700748"/>
            <a:ext cx="5835777" cy="3785652"/>
          </a:xfrm>
          <a:prstGeom prst="rect">
            <a:avLst/>
          </a:prstGeom>
          <a:noFill/>
        </p:spPr>
        <p:txBody>
          <a:bodyPr wrap="square">
            <a:spAutoFit/>
          </a:bodyPr>
          <a:lstStyle/>
          <a:p>
            <a:r>
              <a:rPr lang="en-GB" altLang="en-US" sz="2000" dirty="0">
                <a:latin typeface="Helvetica" pitchFamily="2" charset="0"/>
              </a:rPr>
              <a:t>Varying definitions in the literature…</a:t>
            </a:r>
          </a:p>
          <a:p>
            <a:endParaRPr lang="en-GB" altLang="en-US" sz="2000" b="1" dirty="0">
              <a:latin typeface="Helvetica" pitchFamily="2" charset="0"/>
            </a:endParaRPr>
          </a:p>
          <a:p>
            <a:pPr>
              <a:buFont typeface="Arial" panose="020B0604020202020204" pitchFamily="34" charset="0"/>
              <a:buChar char="•"/>
            </a:pPr>
            <a:r>
              <a:rPr lang="en-GB" altLang="en-US" sz="2000" b="1" dirty="0">
                <a:latin typeface="Helvetica" pitchFamily="2" charset="0"/>
              </a:rPr>
              <a:t>Standard</a:t>
            </a:r>
            <a:r>
              <a:rPr lang="en-GB" altLang="en-US" sz="2000" dirty="0">
                <a:latin typeface="Helvetica" pitchFamily="2" charset="0"/>
              </a:rPr>
              <a:t> – “</a:t>
            </a:r>
            <a:r>
              <a:rPr lang="en-GB" sz="2000" dirty="0">
                <a:latin typeface="Helvetica" pitchFamily="2" charset="0"/>
              </a:rPr>
              <a:t>an agreed process that should be undertaken or an outcome that should be achieved for a particular circumstance, symptom, sign or diagnosis (or a defined combination of these)</a:t>
            </a:r>
            <a:r>
              <a:rPr lang="en-GB" altLang="en-US" sz="2000" dirty="0">
                <a:latin typeface="Helvetica" pitchFamily="2" charset="0"/>
              </a:rPr>
              <a:t>” (Runciman et al., 2012).</a:t>
            </a:r>
          </a:p>
          <a:p>
            <a:pPr marL="0" indent="0"/>
            <a:endParaRPr lang="en-GB" altLang="en-US" sz="2000" dirty="0">
              <a:latin typeface="Helvetica" pitchFamily="2" charset="0"/>
            </a:endParaRPr>
          </a:p>
          <a:p>
            <a:pPr>
              <a:buFont typeface="Arial" panose="020B0604020202020204" pitchFamily="34" charset="0"/>
              <a:buChar char="•"/>
            </a:pPr>
            <a:r>
              <a:rPr lang="en-GB" altLang="en-US" sz="2000" b="1" dirty="0">
                <a:latin typeface="Helvetica" pitchFamily="2" charset="0"/>
              </a:rPr>
              <a:t>Indicator</a:t>
            </a:r>
            <a:r>
              <a:rPr lang="en-GB" altLang="en-US" sz="2000" dirty="0">
                <a:latin typeface="Helvetica" pitchFamily="2" charset="0"/>
              </a:rPr>
              <a:t> – “</a:t>
            </a:r>
            <a:r>
              <a:rPr lang="en-GB" sz="2000" dirty="0">
                <a:latin typeface="Helvetica" pitchFamily="2" charset="0"/>
              </a:rPr>
              <a:t>describes a measurable component of the standard, with explicit criteria for inclusion, exclusion, time frame and setting” </a:t>
            </a:r>
            <a:r>
              <a:rPr lang="en-GB" altLang="en-US" sz="2000" dirty="0">
                <a:latin typeface="Helvetica" pitchFamily="2" charset="0"/>
              </a:rPr>
              <a:t>(Runciman et al., 2012).</a:t>
            </a:r>
          </a:p>
        </p:txBody>
      </p:sp>
      <p:sp>
        <p:nvSpPr>
          <p:cNvPr id="2" name="TextBox 1">
            <a:extLst>
              <a:ext uri="{FF2B5EF4-FFF2-40B4-BE49-F238E27FC236}">
                <a16:creationId xmlns:a16="http://schemas.microsoft.com/office/drawing/2014/main" id="{35B8F4CF-90C9-C0D4-654E-59A02EFE7F38}"/>
              </a:ext>
            </a:extLst>
          </p:cNvPr>
          <p:cNvSpPr txBox="1"/>
          <p:nvPr/>
        </p:nvSpPr>
        <p:spPr>
          <a:xfrm>
            <a:off x="6599716" y="193735"/>
            <a:ext cx="5414233" cy="5016758"/>
          </a:xfrm>
          <a:prstGeom prst="rect">
            <a:avLst/>
          </a:prstGeom>
          <a:noFill/>
        </p:spPr>
        <p:txBody>
          <a:bodyPr wrap="square" rtlCol="0">
            <a:spAutoFit/>
          </a:bodyPr>
          <a:lstStyle/>
          <a:p>
            <a:pPr algn="l"/>
            <a:r>
              <a:rPr lang="en-GB" sz="1600" b="1" i="0" u="none" strike="noStrike" baseline="0" dirty="0">
                <a:solidFill>
                  <a:srgbClr val="000000"/>
                </a:solidFill>
                <a:latin typeface="Lato" panose="020F0502020204030203" pitchFamily="34" charset="0"/>
              </a:rPr>
              <a:t>Example</a:t>
            </a:r>
          </a:p>
          <a:p>
            <a:r>
              <a:rPr lang="en-US" sz="1600" b="1" i="1" u="none" strike="noStrike" baseline="0" dirty="0">
                <a:solidFill>
                  <a:srgbClr val="282828"/>
                </a:solidFill>
                <a:latin typeface="Lato" panose="020F0502020204030203" pitchFamily="34" charset="0"/>
              </a:rPr>
              <a:t>Statement/Standard: </a:t>
            </a:r>
            <a:r>
              <a:rPr lang="en-US" sz="1600" b="0" i="0" u="none" strike="noStrike" baseline="0" dirty="0">
                <a:solidFill>
                  <a:srgbClr val="282828"/>
                </a:solidFill>
                <a:latin typeface="Lato" panose="020F0502020204030203" pitchFamily="34" charset="0"/>
              </a:rPr>
              <a:t>Adults in contact with the police because of a suspected offence who have suspected mental health problems are referred for a comprehensive mental health assessment. </a:t>
            </a:r>
          </a:p>
          <a:p>
            <a:endParaRPr lang="en-US" sz="1600" dirty="0">
              <a:solidFill>
                <a:srgbClr val="282828"/>
              </a:solidFill>
              <a:latin typeface="Lato" panose="020F0502020204030203" pitchFamily="34" charset="0"/>
            </a:endParaRPr>
          </a:p>
          <a:p>
            <a:r>
              <a:rPr lang="en-US" sz="1600" b="1" i="1" dirty="0">
                <a:solidFill>
                  <a:srgbClr val="282828"/>
                </a:solidFill>
                <a:latin typeface="Lato" panose="020F0502020204030203" pitchFamily="34" charset="0"/>
              </a:rPr>
              <a:t>Indicators</a:t>
            </a:r>
          </a:p>
          <a:p>
            <a:pPr algn="l"/>
            <a:r>
              <a:rPr lang="en-US" sz="1600" b="1" i="1" dirty="0">
                <a:solidFill>
                  <a:srgbClr val="282828"/>
                </a:solidFill>
                <a:latin typeface="Lato" panose="020F0502020204030203" pitchFamily="34" charset="0"/>
              </a:rPr>
              <a:t>Structure: </a:t>
            </a:r>
            <a:r>
              <a:rPr lang="en-US" sz="1600" b="0" i="0" u="none" strike="noStrike" baseline="0" dirty="0">
                <a:solidFill>
                  <a:srgbClr val="282828"/>
                </a:solidFill>
                <a:latin typeface="Lato" panose="020F0502020204030203" pitchFamily="34" charset="0"/>
              </a:rPr>
              <a:t>Evidence of local arrangements of joint working between the police and mental health services to ensure adults with suspected mental health problems are referred for comprehensive mental health assessments. </a:t>
            </a:r>
          </a:p>
          <a:p>
            <a:pPr algn="l"/>
            <a:r>
              <a:rPr lang="en-US" sz="1600" b="1" i="1" dirty="0">
                <a:solidFill>
                  <a:srgbClr val="282828"/>
                </a:solidFill>
                <a:latin typeface="Lato" panose="020F0502020204030203" pitchFamily="34" charset="0"/>
              </a:rPr>
              <a:t>Process: </a:t>
            </a:r>
            <a:r>
              <a:rPr lang="en-US" sz="1600" b="0" i="0" u="none" strike="noStrike" baseline="0" dirty="0">
                <a:solidFill>
                  <a:srgbClr val="282828"/>
                </a:solidFill>
                <a:latin typeface="Lato" panose="020F0502020204030203" pitchFamily="34" charset="0"/>
              </a:rPr>
              <a:t>Proportion of adults in contact with the police because of a suspected offence identified as having suspected mental health problems who are referred for a comprehensive mental health assessment. </a:t>
            </a:r>
          </a:p>
          <a:p>
            <a:pPr algn="l"/>
            <a:r>
              <a:rPr lang="en-US" sz="1600" b="1" i="1" dirty="0">
                <a:solidFill>
                  <a:srgbClr val="282828"/>
                </a:solidFill>
                <a:latin typeface="Lato" panose="020F0502020204030203" pitchFamily="34" charset="0"/>
              </a:rPr>
              <a:t>Outcome: </a:t>
            </a:r>
            <a:r>
              <a:rPr lang="en-US" sz="1600" b="0" i="0" u="none" strike="noStrike" baseline="0" dirty="0">
                <a:solidFill>
                  <a:srgbClr val="282828"/>
                </a:solidFill>
                <a:latin typeface="Lato" panose="020F0502020204030203" pitchFamily="34" charset="0"/>
              </a:rPr>
              <a:t>Number of adults with mental health problems in contact with the police referred to liaison and diversion services. </a:t>
            </a:r>
          </a:p>
          <a:p>
            <a:pPr algn="l"/>
            <a:endParaRPr lang="en-US" sz="1600" dirty="0">
              <a:solidFill>
                <a:srgbClr val="282828"/>
              </a:solidFill>
              <a:latin typeface="Lato" panose="020F0502020204030203" pitchFamily="34" charset="0"/>
            </a:endParaRPr>
          </a:p>
          <a:p>
            <a:pPr algn="l"/>
            <a:r>
              <a:rPr lang="en-US" sz="1600" dirty="0">
                <a:solidFill>
                  <a:srgbClr val="282828"/>
                </a:solidFill>
                <a:latin typeface="Lato" panose="020F0502020204030203" pitchFamily="34" charset="0"/>
              </a:rPr>
              <a:t>(NICE </a:t>
            </a:r>
            <a:r>
              <a:rPr lang="en-GB" sz="1600" b="0" i="0" dirty="0">
                <a:solidFill>
                  <a:srgbClr val="0E0E0E"/>
                </a:solidFill>
                <a:effectLst/>
                <a:latin typeface="Inter"/>
              </a:rPr>
              <a:t>Quality standard [QS163]</a:t>
            </a:r>
            <a:r>
              <a:rPr lang="en-US" sz="1600" b="0" i="0" dirty="0">
                <a:solidFill>
                  <a:srgbClr val="282828"/>
                </a:solidFill>
                <a:effectLst/>
                <a:latin typeface="Lato" panose="020F0502020204030203" pitchFamily="34" charset="0"/>
              </a:rPr>
              <a:t>)</a:t>
            </a:r>
            <a:endParaRPr lang="en-GB" sz="1600" dirty="0"/>
          </a:p>
        </p:txBody>
      </p:sp>
    </p:spTree>
    <p:extLst>
      <p:ext uri="{BB962C8B-B14F-4D97-AF65-F5344CB8AC3E}">
        <p14:creationId xmlns:p14="http://schemas.microsoft.com/office/powerpoint/2010/main" val="1799781458"/>
      </p:ext>
    </p:extLst>
  </p:cSld>
  <p:clrMapOvr>
    <a:masterClrMapping/>
  </p:clrMapOvr>
  <mc:AlternateContent xmlns:mc="http://schemas.openxmlformats.org/markup-compatibility/2006" xmlns:p14="http://schemas.microsoft.com/office/powerpoint/2010/main">
    <mc:Choice Requires="p14">
      <p:transition spd="slow" p14:dur="2000" advTm="48038"/>
    </mc:Choice>
    <mc:Fallback xmlns="">
      <p:transition spd="slow" advTm="4803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6D82A8-3F38-AD96-5904-AA688917DED5}"/>
              </a:ext>
            </a:extLst>
          </p:cNvPr>
          <p:cNvSpPr>
            <a:spLocks noGrp="1"/>
          </p:cNvSpPr>
          <p:nvPr>
            <p:ph type="title"/>
          </p:nvPr>
        </p:nvSpPr>
        <p:spPr>
          <a:xfrm>
            <a:off x="838200" y="365125"/>
            <a:ext cx="10515600" cy="1325563"/>
          </a:xfrm>
        </p:spPr>
        <p:txBody>
          <a:bodyPr>
            <a:normAutofit/>
          </a:bodyPr>
          <a:lstStyle/>
          <a:p>
            <a:r>
              <a:rPr lang="en-GB" sz="5000" dirty="0">
                <a:solidFill>
                  <a:srgbClr val="1A999F"/>
                </a:solidFill>
                <a:latin typeface="Georgia" panose="02040502050405020303" pitchFamily="18" charset="0"/>
                <a:ea typeface="+mn-ea"/>
                <a:cs typeface="Arial" panose="020B0604020202020204" pitchFamily="34" charset="0"/>
              </a:rPr>
              <a:t>How are they used?</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042E2AC-C162-EB41-8AA0-65355F6D533F}"/>
              </a:ext>
            </a:extLst>
          </p:cNvPr>
          <p:cNvSpPr>
            <a:spLocks noGrp="1"/>
          </p:cNvSpPr>
          <p:nvPr>
            <p:ph idx="1"/>
          </p:nvPr>
        </p:nvSpPr>
        <p:spPr>
          <a:xfrm>
            <a:off x="838200" y="1929384"/>
            <a:ext cx="10515600" cy="4251960"/>
          </a:xfrm>
        </p:spPr>
        <p:txBody>
          <a:bodyPr>
            <a:normAutofit lnSpcReduction="10000"/>
          </a:bodyPr>
          <a:lstStyle/>
          <a:p>
            <a:pPr>
              <a:buFont typeface="Arial" panose="020B0604020202020204" pitchFamily="34" charset="0"/>
              <a:buChar char="•"/>
            </a:pPr>
            <a:r>
              <a:rPr lang="en-GB" altLang="en-US" sz="2200" dirty="0">
                <a:latin typeface="Helvetica" pitchFamily="2" charset="0"/>
              </a:rPr>
              <a:t>To measure the </a:t>
            </a:r>
            <a:r>
              <a:rPr lang="en-GB" altLang="en-US" sz="2200" b="1" dirty="0">
                <a:latin typeface="Helvetica" pitchFamily="2" charset="0"/>
              </a:rPr>
              <a:t>quality of care </a:t>
            </a:r>
            <a:r>
              <a:rPr lang="en-GB" altLang="en-US" sz="2200" dirty="0">
                <a:latin typeface="Helvetica" pitchFamily="2" charset="0"/>
              </a:rPr>
              <a:t>for the purpose of:</a:t>
            </a:r>
          </a:p>
          <a:p>
            <a:pPr lvl="1"/>
            <a:r>
              <a:rPr lang="en-GB" altLang="en-US" sz="1800" dirty="0">
                <a:latin typeface="Helvetica" pitchFamily="2" charset="0"/>
              </a:rPr>
              <a:t>Accountability, </a:t>
            </a:r>
          </a:p>
          <a:p>
            <a:pPr lvl="1"/>
            <a:r>
              <a:rPr lang="en-GB" altLang="en-US" sz="1800" dirty="0">
                <a:latin typeface="Helvetica" pitchFamily="2" charset="0"/>
              </a:rPr>
              <a:t>Research, or </a:t>
            </a:r>
          </a:p>
          <a:p>
            <a:pPr lvl="1"/>
            <a:r>
              <a:rPr lang="en-GB" altLang="en-US" sz="1800" dirty="0">
                <a:latin typeface="Helvetica" pitchFamily="2" charset="0"/>
              </a:rPr>
              <a:t>Quality improvement.</a:t>
            </a:r>
          </a:p>
          <a:p>
            <a:pPr>
              <a:buFont typeface="Arial" panose="020B0604020202020204" pitchFamily="34" charset="0"/>
              <a:buChar char="•"/>
            </a:pPr>
            <a:r>
              <a:rPr lang="en-GB" altLang="en-US" sz="2200" dirty="0">
                <a:latin typeface="Helvetica" pitchFamily="2" charset="0"/>
              </a:rPr>
              <a:t>Can measure adherence to best practice (comparing actual care to the ideal) and identify areas for improvement.</a:t>
            </a:r>
          </a:p>
          <a:p>
            <a:pPr>
              <a:buFont typeface="Arial" panose="020B0604020202020204" pitchFamily="34" charset="0"/>
              <a:buChar char="•"/>
            </a:pPr>
            <a:endParaRPr lang="en-GB" altLang="en-US" sz="2200" dirty="0">
              <a:latin typeface="Helvetica" pitchFamily="2" charset="0"/>
            </a:endParaRPr>
          </a:p>
          <a:p>
            <a:pPr>
              <a:buFont typeface="Arial" panose="020B0604020202020204" pitchFamily="34" charset="0"/>
              <a:buChar char="•"/>
            </a:pPr>
            <a:r>
              <a:rPr lang="en-GB" altLang="en-US" sz="2200" b="1" dirty="0">
                <a:latin typeface="Helvetica" pitchFamily="2" charset="0"/>
              </a:rPr>
              <a:t>Quality of care </a:t>
            </a:r>
            <a:r>
              <a:rPr lang="en-GB" altLang="en-US" sz="2200" dirty="0">
                <a:latin typeface="Helvetica" pitchFamily="2" charset="0"/>
              </a:rPr>
              <a:t>has been defined in multiple ways, indicators are often classified as measures of these components:</a:t>
            </a:r>
          </a:p>
          <a:p>
            <a:pPr lvl="1">
              <a:buFont typeface="Arial" panose="020B0604020202020204" pitchFamily="34" charset="0"/>
              <a:buChar char="•"/>
            </a:pPr>
            <a:r>
              <a:rPr lang="en-GB" altLang="en-US" sz="2200" b="1" dirty="0">
                <a:latin typeface="Helvetica" pitchFamily="2" charset="0"/>
              </a:rPr>
              <a:t>Structure</a:t>
            </a:r>
            <a:r>
              <a:rPr lang="en-GB" altLang="en-US" sz="2200" dirty="0">
                <a:latin typeface="Helvetica" pitchFamily="2" charset="0"/>
              </a:rPr>
              <a:t>: Material and human resources, organisational structures</a:t>
            </a:r>
          </a:p>
          <a:p>
            <a:pPr lvl="1">
              <a:buFont typeface="Arial" panose="020B0604020202020204" pitchFamily="34" charset="0"/>
              <a:buChar char="•"/>
            </a:pPr>
            <a:r>
              <a:rPr lang="en-GB" altLang="en-US" sz="2200" b="1" dirty="0">
                <a:latin typeface="Helvetica" pitchFamily="2" charset="0"/>
              </a:rPr>
              <a:t>Process</a:t>
            </a:r>
            <a:r>
              <a:rPr lang="en-GB" altLang="en-US" sz="2200" dirty="0">
                <a:latin typeface="Helvetica" pitchFamily="2" charset="0"/>
              </a:rPr>
              <a:t>: Interactions between practitioners and those receiving care</a:t>
            </a:r>
          </a:p>
          <a:p>
            <a:pPr lvl="1">
              <a:buFont typeface="Arial" panose="020B0604020202020204" pitchFamily="34" charset="0"/>
              <a:buChar char="•"/>
            </a:pPr>
            <a:r>
              <a:rPr lang="en-GB" altLang="en-US" sz="2200" b="1" dirty="0">
                <a:latin typeface="Helvetica" pitchFamily="2" charset="0"/>
              </a:rPr>
              <a:t>Outcomes</a:t>
            </a:r>
            <a:r>
              <a:rPr lang="en-GB" altLang="en-US" sz="2200" dirty="0">
                <a:latin typeface="Helvetica" pitchFamily="2" charset="0"/>
              </a:rPr>
              <a:t>: Health status, knowledge, satisfaction, experience etc (Donabedian framework).</a:t>
            </a:r>
          </a:p>
          <a:p>
            <a:pPr>
              <a:buFont typeface="Arial" panose="020B0604020202020204" pitchFamily="34" charset="0"/>
              <a:buChar char="•"/>
            </a:pPr>
            <a:endParaRPr lang="en-GB" altLang="en-US" sz="2200" dirty="0">
              <a:latin typeface="Helvetica" pitchFamily="2" charset="0"/>
            </a:endParaRPr>
          </a:p>
        </p:txBody>
      </p:sp>
    </p:spTree>
    <p:extLst>
      <p:ext uri="{BB962C8B-B14F-4D97-AF65-F5344CB8AC3E}">
        <p14:creationId xmlns:p14="http://schemas.microsoft.com/office/powerpoint/2010/main" val="2837313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F766A0-717A-43B4-B30A-ADC98D47E5EA}"/>
              </a:ext>
            </a:extLst>
          </p:cNvPr>
          <p:cNvSpPr>
            <a:spLocks noGrp="1"/>
          </p:cNvSpPr>
          <p:nvPr>
            <p:ph type="title"/>
          </p:nvPr>
        </p:nvSpPr>
        <p:spPr>
          <a:xfrm>
            <a:off x="761800" y="762001"/>
            <a:ext cx="5334197" cy="1708242"/>
          </a:xfrm>
        </p:spPr>
        <p:txBody>
          <a:bodyPr anchor="ctr">
            <a:normAutofit/>
          </a:bodyPr>
          <a:lstStyle/>
          <a:p>
            <a:r>
              <a:rPr lang="en-GB" sz="4000">
                <a:latin typeface="Georgia" panose="02040502050405020303" pitchFamily="18" charset="0"/>
                <a:ea typeface="+mn-ea"/>
                <a:cs typeface="Arial" panose="020B0604020202020204" pitchFamily="34" charset="0"/>
              </a:rPr>
              <a:t>How are they created?</a:t>
            </a:r>
          </a:p>
        </p:txBody>
      </p:sp>
      <p:sp>
        <p:nvSpPr>
          <p:cNvPr id="3" name="Content Placeholder 2">
            <a:extLst>
              <a:ext uri="{FF2B5EF4-FFF2-40B4-BE49-F238E27FC236}">
                <a16:creationId xmlns:a16="http://schemas.microsoft.com/office/drawing/2014/main" id="{CF552B5C-AD56-D384-5B4D-E355C61508EB}"/>
              </a:ext>
            </a:extLst>
          </p:cNvPr>
          <p:cNvSpPr>
            <a:spLocks noGrp="1"/>
          </p:cNvSpPr>
          <p:nvPr>
            <p:ph idx="1"/>
          </p:nvPr>
        </p:nvSpPr>
        <p:spPr>
          <a:xfrm>
            <a:off x="761800" y="2470244"/>
            <a:ext cx="5334197" cy="3769835"/>
          </a:xfrm>
        </p:spPr>
        <p:txBody>
          <a:bodyPr anchor="ctr">
            <a:normAutofit/>
          </a:bodyPr>
          <a:lstStyle/>
          <a:p>
            <a:r>
              <a:rPr lang="en-GB" altLang="en-US" sz="2000" dirty="0">
                <a:latin typeface="Helvetica" pitchFamily="2" charset="0"/>
              </a:rPr>
              <a:t>There are lots of approaches, and no consensus on which is the best (Stelfox and Straus, 2013).</a:t>
            </a:r>
          </a:p>
          <a:p>
            <a:endParaRPr lang="en-GB" altLang="en-US" sz="2000" dirty="0">
              <a:latin typeface="Helvetica" pitchFamily="2" charset="0"/>
            </a:endParaRPr>
          </a:p>
          <a:p>
            <a:r>
              <a:rPr lang="en-GB" altLang="en-US" sz="2000" dirty="0">
                <a:latin typeface="Helvetica" pitchFamily="2" charset="0"/>
              </a:rPr>
              <a:t>Can be based on: </a:t>
            </a:r>
          </a:p>
          <a:p>
            <a:pPr lvl="1"/>
            <a:r>
              <a:rPr lang="en-GB" altLang="en-US" sz="2000" dirty="0">
                <a:latin typeface="Helvetica" pitchFamily="2" charset="0"/>
              </a:rPr>
              <a:t>The literature (clinical guidelines or research evidence of what works), </a:t>
            </a:r>
          </a:p>
          <a:p>
            <a:pPr lvl="1"/>
            <a:r>
              <a:rPr lang="en-GB" altLang="en-US" sz="2000" dirty="0">
                <a:latin typeface="Helvetica" pitchFamily="2" charset="0"/>
              </a:rPr>
              <a:t>Consensus of expert opinion (e.g. where there is a lack of evidence for a particular topic or population).</a:t>
            </a:r>
          </a:p>
          <a:p>
            <a:endParaRPr lang="en-GB" sz="2000" dirty="0"/>
          </a:p>
        </p:txBody>
      </p:sp>
      <p:pic>
        <p:nvPicPr>
          <p:cNvPr id="5" name="Picture 4" descr="Different coloured question marks">
            <a:extLst>
              <a:ext uri="{FF2B5EF4-FFF2-40B4-BE49-F238E27FC236}">
                <a16:creationId xmlns:a16="http://schemas.microsoft.com/office/drawing/2014/main" id="{0659E67C-BF79-E71C-2539-621D1114BCA1}"/>
              </a:ext>
            </a:extLst>
          </p:cNvPr>
          <p:cNvPicPr>
            <a:picLocks noChangeAspect="1"/>
          </p:cNvPicPr>
          <p:nvPr/>
        </p:nvPicPr>
        <p:blipFill rotWithShape="1">
          <a:blip r:embed="rId2"/>
          <a:srcRect l="26466" r="2985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641486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1ED9A06-2D9F-003A-4A07-7AF14CC8EA58}"/>
              </a:ext>
            </a:extLst>
          </p:cNvPr>
          <p:cNvSpPr>
            <a:spLocks noGrp="1"/>
          </p:cNvSpPr>
          <p:nvPr>
            <p:ph type="ctrTitle"/>
          </p:nvPr>
        </p:nvSpPr>
        <p:spPr>
          <a:xfrm>
            <a:off x="1524003" y="1999615"/>
            <a:ext cx="9144000" cy="2764028"/>
          </a:xfrm>
        </p:spPr>
        <p:txBody>
          <a:bodyPr anchor="ctr">
            <a:normAutofit/>
          </a:bodyPr>
          <a:lstStyle/>
          <a:p>
            <a:r>
              <a:rPr lang="en-GB" sz="7200"/>
              <a:t>Background</a:t>
            </a:r>
          </a:p>
        </p:txBody>
      </p:sp>
      <p:sp>
        <p:nvSpPr>
          <p:cNvPr id="3" name="Subtitle 2">
            <a:extLst>
              <a:ext uri="{FF2B5EF4-FFF2-40B4-BE49-F238E27FC236}">
                <a16:creationId xmlns:a16="http://schemas.microsoft.com/office/drawing/2014/main" id="{2503CDAC-522D-BF3A-05C4-E18C6E4366E7}"/>
              </a:ext>
            </a:extLst>
          </p:cNvPr>
          <p:cNvSpPr>
            <a:spLocks noGrp="1"/>
          </p:cNvSpPr>
          <p:nvPr>
            <p:ph type="subTitle" idx="1"/>
          </p:nvPr>
        </p:nvSpPr>
        <p:spPr>
          <a:xfrm>
            <a:off x="1966912" y="5645150"/>
            <a:ext cx="8258176" cy="631825"/>
          </a:xfrm>
        </p:spPr>
        <p:txBody>
          <a:bodyPr anchor="ctr">
            <a:normAutofit/>
          </a:bodyPr>
          <a:lstStyle/>
          <a:p>
            <a:r>
              <a:rPr lang="en-GB" sz="2800"/>
              <a:t>Example topic and why we think it is important</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627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64575" y="375231"/>
            <a:ext cx="9585116" cy="676226"/>
          </a:xfrm>
        </p:spPr>
        <p:txBody>
          <a:bodyPr>
            <a:noAutofit/>
          </a:bodyPr>
          <a:lstStyle/>
          <a:p>
            <a:r>
              <a:rPr lang="en-GB" sz="5000" b="0" dirty="0">
                <a:solidFill>
                  <a:srgbClr val="1A999F"/>
                </a:solidFill>
                <a:latin typeface="Georgia" panose="02040502050405020303" pitchFamily="18" charset="0"/>
                <a:cs typeface="Arial" panose="020B0604020202020204" pitchFamily="34" charset="0"/>
              </a:rPr>
              <a:t>Aim</a:t>
            </a:r>
          </a:p>
        </p:txBody>
      </p:sp>
      <p:sp>
        <p:nvSpPr>
          <p:cNvPr id="17" name="Rectangle 16">
            <a:extLst>
              <a:ext uri="{FF2B5EF4-FFF2-40B4-BE49-F238E27FC236}">
                <a16:creationId xmlns:a16="http://schemas.microsoft.com/office/drawing/2014/main" id="{388197D8-8101-5C40-A6A6-7603169A05A3}"/>
              </a:ext>
            </a:extLst>
          </p:cNvPr>
          <p:cNvSpPr>
            <a:spLocks noChangeArrowheads="1"/>
          </p:cNvSpPr>
          <p:nvPr/>
        </p:nvSpPr>
        <p:spPr bwMode="auto">
          <a:xfrm>
            <a:off x="496906" y="1530874"/>
            <a:ext cx="11294500" cy="1637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GB" altLang="en-US" dirty="0">
                <a:latin typeface="Helvetica" pitchFamily="2" charset="0"/>
              </a:rPr>
              <a:t>To create standards and quality indicators for use within the probation service in England and Wales to: </a:t>
            </a:r>
          </a:p>
          <a:p>
            <a:pPr lvl="1">
              <a:buFont typeface="Arial" panose="020B0604020202020204" pitchFamily="34" charset="0"/>
              <a:buChar char="•"/>
            </a:pPr>
            <a:r>
              <a:rPr lang="en-GB" altLang="en-US" dirty="0">
                <a:latin typeface="Helvetica" pitchFamily="2" charset="0"/>
              </a:rPr>
              <a:t>Measure the quality of care in the context of probation’s health-related role as described in the National Probation Service Health and Social Care Strategy. </a:t>
            </a:r>
          </a:p>
          <a:p>
            <a:pPr lvl="1">
              <a:buFont typeface="Arial" panose="020B0604020202020204" pitchFamily="34" charset="0"/>
              <a:buChar char="•"/>
            </a:pPr>
            <a:r>
              <a:rPr lang="en-GB" altLang="en-US" dirty="0">
                <a:latin typeface="Helvetica" pitchFamily="2" charset="0"/>
              </a:rPr>
              <a:t>Support health improvement amongst people on probation. </a:t>
            </a:r>
          </a:p>
          <a:p>
            <a:pPr lvl="1">
              <a:buFont typeface="Arial" panose="020B0604020202020204" pitchFamily="34" charset="0"/>
              <a:buChar char="•"/>
            </a:pPr>
            <a:r>
              <a:rPr lang="en-GB" altLang="en-US" dirty="0">
                <a:latin typeface="Helvetica" pitchFamily="2" charset="0"/>
              </a:rPr>
              <a:t>Be able to be used as part of a quality improvement approach.</a:t>
            </a:r>
          </a:p>
          <a:p>
            <a:pPr lvl="1">
              <a:buFont typeface="Arial" panose="020B0604020202020204" pitchFamily="34" charset="0"/>
              <a:buChar char="•"/>
            </a:pPr>
            <a:endParaRPr lang="en-GB" altLang="en-US" sz="2000" dirty="0">
              <a:latin typeface="Helvetica" pitchFamily="2" charset="0"/>
            </a:endParaRPr>
          </a:p>
          <a:p>
            <a:endParaRPr lang="en-GB" altLang="en-US" sz="2000" u="sng" dirty="0">
              <a:latin typeface="Helvetica" pitchFamily="2" charset="0"/>
            </a:endParaRPr>
          </a:p>
          <a:p>
            <a:endParaRPr lang="en-GB" altLang="en-US" sz="2000" u="sng" dirty="0">
              <a:latin typeface="Helvetica" pitchFamily="2" charset="0"/>
            </a:endParaRPr>
          </a:p>
        </p:txBody>
      </p:sp>
      <p:pic>
        <p:nvPicPr>
          <p:cNvPr id="4" name="Graphic 3" descr="Bullseye outline">
            <a:extLst>
              <a:ext uri="{FF2B5EF4-FFF2-40B4-BE49-F238E27FC236}">
                <a16:creationId xmlns:a16="http://schemas.microsoft.com/office/drawing/2014/main" id="{05143048-884E-CA77-D3BF-03183F6096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40090" y="4086280"/>
            <a:ext cx="2566097" cy="2566097"/>
          </a:xfrm>
          <a:prstGeom prst="rect">
            <a:avLst/>
          </a:prstGeom>
        </p:spPr>
      </p:pic>
      <p:sp>
        <p:nvSpPr>
          <p:cNvPr id="5" name="TextBox 4">
            <a:extLst>
              <a:ext uri="{FF2B5EF4-FFF2-40B4-BE49-F238E27FC236}">
                <a16:creationId xmlns:a16="http://schemas.microsoft.com/office/drawing/2014/main" id="{6CA56D60-17E7-AF99-5012-BC418C27AAB1}"/>
              </a:ext>
            </a:extLst>
          </p:cNvPr>
          <p:cNvSpPr txBox="1"/>
          <p:nvPr/>
        </p:nvSpPr>
        <p:spPr>
          <a:xfrm>
            <a:off x="464575" y="3616444"/>
            <a:ext cx="8812557" cy="2862322"/>
          </a:xfrm>
          <a:prstGeom prst="rect">
            <a:avLst/>
          </a:prstGeom>
          <a:noFill/>
        </p:spPr>
        <p:txBody>
          <a:bodyPr wrap="square" rtlCol="0">
            <a:spAutoFit/>
          </a:bodyPr>
          <a:lstStyle/>
          <a:p>
            <a:pPr>
              <a:buFont typeface="Arial" panose="020B0604020202020204" pitchFamily="34" charset="0"/>
              <a:buChar char="•"/>
            </a:pPr>
            <a:r>
              <a:rPr lang="en-GB" altLang="en-US" dirty="0">
                <a:latin typeface="Helvetica" pitchFamily="2" charset="0"/>
              </a:rPr>
              <a:t>Ensure that the standards and indicators:</a:t>
            </a:r>
          </a:p>
          <a:p>
            <a:pPr lvl="1">
              <a:buFont typeface="Arial" panose="020B0604020202020204" pitchFamily="34" charset="0"/>
              <a:buChar char="•"/>
            </a:pPr>
            <a:r>
              <a:rPr lang="en-GB" altLang="en-US" dirty="0">
                <a:latin typeface="Helvetica" pitchFamily="2" charset="0"/>
              </a:rPr>
              <a:t>Cover the different aspects in the Donabedian framework</a:t>
            </a:r>
          </a:p>
          <a:p>
            <a:pPr lvl="1">
              <a:buFont typeface="Arial" panose="020B0604020202020204" pitchFamily="34" charset="0"/>
              <a:buChar char="•"/>
            </a:pPr>
            <a:r>
              <a:rPr lang="en-GB" altLang="en-US" dirty="0">
                <a:latin typeface="Helvetica" pitchFamily="2" charset="0"/>
              </a:rPr>
              <a:t>Have good </a:t>
            </a:r>
            <a:r>
              <a:rPr lang="en-GB" altLang="en-US" b="1" dirty="0">
                <a:latin typeface="Helvetica" pitchFamily="2" charset="0"/>
              </a:rPr>
              <a:t>face validity </a:t>
            </a:r>
            <a:r>
              <a:rPr lang="en-GB" altLang="en-US" dirty="0">
                <a:latin typeface="Helvetica" pitchFamily="2" charset="0"/>
              </a:rPr>
              <a:t>– i.e. appear to measure what they intend to.</a:t>
            </a:r>
          </a:p>
          <a:p>
            <a:pPr lvl="1">
              <a:buFont typeface="Arial" panose="020B0604020202020204" pitchFamily="34" charset="0"/>
              <a:buChar char="•"/>
            </a:pPr>
            <a:r>
              <a:rPr lang="en-GB" altLang="en-US" dirty="0">
                <a:latin typeface="Helvetica" pitchFamily="2" charset="0"/>
              </a:rPr>
              <a:t>Are </a:t>
            </a:r>
            <a:r>
              <a:rPr lang="en-GB" altLang="en-US" b="1" dirty="0">
                <a:latin typeface="Helvetica" pitchFamily="2" charset="0"/>
              </a:rPr>
              <a:t>feasible</a:t>
            </a:r>
            <a:r>
              <a:rPr lang="en-GB" altLang="en-US" dirty="0">
                <a:latin typeface="Helvetica" pitchFamily="2" charset="0"/>
              </a:rPr>
              <a:t> to use in probation practice – can be populated easily, ideally using existing data where possible.</a:t>
            </a:r>
          </a:p>
          <a:p>
            <a:pPr lvl="1">
              <a:buFont typeface="Arial" panose="020B0604020202020204" pitchFamily="34" charset="0"/>
              <a:buChar char="•"/>
            </a:pPr>
            <a:r>
              <a:rPr lang="en-GB" altLang="en-US" dirty="0">
                <a:latin typeface="Helvetica" pitchFamily="2" charset="0"/>
              </a:rPr>
              <a:t>Mirror existing measures used elsewhere in the criminal justice pathway if possible.</a:t>
            </a:r>
          </a:p>
          <a:p>
            <a:pPr lvl="1">
              <a:buFont typeface="Arial" panose="020B0604020202020204" pitchFamily="34" charset="0"/>
              <a:buChar char="•"/>
            </a:pPr>
            <a:r>
              <a:rPr lang="en-GB" altLang="en-US" dirty="0">
                <a:latin typeface="Helvetica" pitchFamily="2" charset="0"/>
              </a:rPr>
              <a:t>Are ‘clearly specified’ so people know how to calculate them</a:t>
            </a:r>
            <a:r>
              <a:rPr lang="en-US" dirty="0">
                <a:latin typeface="Helvetica" pitchFamily="2" charset="0"/>
              </a:rPr>
              <a:t> (Flowers et al., 2005).</a:t>
            </a:r>
            <a:endParaRPr lang="en-GB" altLang="en-US" dirty="0">
              <a:latin typeface="Helvetica" pitchFamily="2" charset="0"/>
            </a:endParaRPr>
          </a:p>
          <a:p>
            <a:endParaRPr lang="en-GB" dirty="0"/>
          </a:p>
        </p:txBody>
      </p:sp>
    </p:spTree>
    <p:extLst>
      <p:ext uri="{BB962C8B-B14F-4D97-AF65-F5344CB8AC3E}">
        <p14:creationId xmlns:p14="http://schemas.microsoft.com/office/powerpoint/2010/main" val="4109587055"/>
      </p:ext>
    </p:extLst>
  </p:cSld>
  <p:clrMapOvr>
    <a:masterClrMapping/>
  </p:clrMapOvr>
  <mc:AlternateContent xmlns:mc="http://schemas.openxmlformats.org/markup-compatibility/2006" xmlns:p14="http://schemas.microsoft.com/office/powerpoint/2010/main">
    <mc:Choice Requires="p14">
      <p:transition spd="slow" p14:dur="2000" advTm="48038"/>
    </mc:Choice>
    <mc:Fallback xmlns="">
      <p:transition spd="slow" advTm="4803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9104" y="376793"/>
            <a:ext cx="11236507" cy="676226"/>
          </a:xfrm>
        </p:spPr>
        <p:txBody>
          <a:bodyPr>
            <a:noAutofit/>
          </a:bodyPr>
          <a:lstStyle/>
          <a:p>
            <a:r>
              <a:rPr lang="en-GB" sz="4800" b="0" dirty="0">
                <a:solidFill>
                  <a:srgbClr val="1A999F"/>
                </a:solidFill>
                <a:latin typeface="Georgia" panose="02040502050405020303" pitchFamily="18" charset="0"/>
                <a:cs typeface="Arial" panose="020B0604020202020204" pitchFamily="34" charset="0"/>
              </a:rPr>
              <a:t>Rationale - The Inclusion Health Agenda</a:t>
            </a:r>
          </a:p>
        </p:txBody>
      </p:sp>
      <p:sp>
        <p:nvSpPr>
          <p:cNvPr id="5" name="Rectangle 6">
            <a:extLst>
              <a:ext uri="{FF2B5EF4-FFF2-40B4-BE49-F238E27FC236}">
                <a16:creationId xmlns:a16="http://schemas.microsoft.com/office/drawing/2014/main" id="{728D6BE5-0F74-EC6E-5315-4DCEABD87C38}"/>
              </a:ext>
            </a:extLst>
          </p:cNvPr>
          <p:cNvSpPr>
            <a:spLocks noChangeArrowheads="1"/>
          </p:cNvSpPr>
          <p:nvPr/>
        </p:nvSpPr>
        <p:spPr bwMode="auto">
          <a:xfrm rot="2729">
            <a:off x="314398" y="1342442"/>
            <a:ext cx="6376097" cy="5515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lnSpc>
                <a:spcPct val="150000"/>
              </a:lnSpc>
              <a:buClr>
                <a:schemeClr val="bg1"/>
              </a:buClr>
              <a:buFont typeface="Arial" panose="020B0604020202020204" pitchFamily="34" charset="0"/>
              <a:buChar char="•"/>
              <a:defRPr/>
            </a:pPr>
            <a:r>
              <a:rPr lang="en-GB" altLang="en-US" b="1" dirty="0">
                <a:latin typeface="Helvetica" pitchFamily="2" charset="0"/>
              </a:rPr>
              <a:t>Inclusion health </a:t>
            </a:r>
            <a:r>
              <a:rPr lang="en-GB" altLang="en-US" dirty="0">
                <a:latin typeface="Helvetica" pitchFamily="2" charset="0"/>
              </a:rPr>
              <a:t>is “an umbrella term used to describe people who are socially excluded, who typically experience multiple interacting risk factors for poor health” (NHS England, 2023)</a:t>
            </a:r>
          </a:p>
          <a:p>
            <a:pPr marL="0" indent="0">
              <a:lnSpc>
                <a:spcPct val="150000"/>
              </a:lnSpc>
              <a:buClr>
                <a:schemeClr val="bg1"/>
              </a:buClr>
              <a:defRPr/>
            </a:pPr>
            <a:endParaRPr lang="en-GB" altLang="en-US" sz="1050" dirty="0">
              <a:latin typeface="Helvetica" pitchFamily="2" charset="0"/>
            </a:endParaRPr>
          </a:p>
          <a:p>
            <a:pPr marL="285750" indent="-285750">
              <a:lnSpc>
                <a:spcPct val="150000"/>
              </a:lnSpc>
              <a:buClr>
                <a:schemeClr val="bg1"/>
              </a:buClr>
              <a:buFont typeface="Arial" panose="020B0604020202020204" pitchFamily="34" charset="0"/>
              <a:buChar char="•"/>
              <a:defRPr/>
            </a:pPr>
            <a:r>
              <a:rPr lang="en-GB" altLang="en-US" dirty="0">
                <a:latin typeface="Helvetica" pitchFamily="2" charset="0"/>
              </a:rPr>
              <a:t>NHS England state that delivering effective services to address the issues faced by these groups is an important contribution to their ambition to reduce health inequalities</a:t>
            </a:r>
          </a:p>
          <a:p>
            <a:pPr marL="0" indent="0">
              <a:lnSpc>
                <a:spcPct val="150000"/>
              </a:lnSpc>
              <a:buClr>
                <a:schemeClr val="bg1"/>
              </a:buClr>
              <a:defRPr/>
            </a:pPr>
            <a:endParaRPr lang="en-GB" altLang="en-US" sz="1050" dirty="0">
              <a:latin typeface="Helvetica" pitchFamily="2" charset="0"/>
            </a:endParaRPr>
          </a:p>
          <a:p>
            <a:pPr marL="285750" indent="-285750">
              <a:lnSpc>
                <a:spcPct val="150000"/>
              </a:lnSpc>
              <a:buClr>
                <a:schemeClr val="bg1"/>
              </a:buClr>
              <a:buFont typeface="Arial" panose="020B0604020202020204" pitchFamily="34" charset="0"/>
              <a:buChar char="•"/>
              <a:defRPr/>
            </a:pPr>
            <a:r>
              <a:rPr lang="en-GB" altLang="en-US" dirty="0">
                <a:latin typeface="Helvetica" pitchFamily="2" charset="0"/>
              </a:rPr>
              <a:t>People on probation are an inclusion health group, many of whom currently struggle to access the care that they need. We need to evidence what works and where improvements are needed. No specific standards and indicators existed around this in England and Wales.</a:t>
            </a:r>
          </a:p>
          <a:p>
            <a:r>
              <a:rPr lang="en-GB" altLang="en-US" dirty="0"/>
              <a:t> </a:t>
            </a:r>
          </a:p>
          <a:p>
            <a:r>
              <a:rPr lang="en-GB" altLang="en-US" sz="2800" dirty="0"/>
              <a:t>	</a:t>
            </a:r>
          </a:p>
        </p:txBody>
      </p:sp>
      <p:pic>
        <p:nvPicPr>
          <p:cNvPr id="4" name="Picture 3" descr="Screenshot of A national framework for NHS - action on inclusion health&#10;">
            <a:extLst>
              <a:ext uri="{FF2B5EF4-FFF2-40B4-BE49-F238E27FC236}">
                <a16:creationId xmlns:a16="http://schemas.microsoft.com/office/drawing/2014/main" id="{86B796CC-4B8C-09C5-1F80-64BAF0D37BEC}"/>
              </a:ext>
            </a:extLst>
          </p:cNvPr>
          <p:cNvPicPr>
            <a:picLocks noChangeAspect="1"/>
          </p:cNvPicPr>
          <p:nvPr/>
        </p:nvPicPr>
        <p:blipFill rotWithShape="1">
          <a:blip r:embed="rId3"/>
          <a:srcRect l="33713" t="11853" r="23663" b="25016"/>
          <a:stretch/>
        </p:blipFill>
        <p:spPr>
          <a:xfrm>
            <a:off x="6932440" y="1940676"/>
            <a:ext cx="5196690" cy="4329466"/>
          </a:xfrm>
          <a:prstGeom prst="rect">
            <a:avLst/>
          </a:prstGeom>
        </p:spPr>
      </p:pic>
      <p:sp>
        <p:nvSpPr>
          <p:cNvPr id="7" name="TextBox 6">
            <a:extLst>
              <a:ext uri="{FF2B5EF4-FFF2-40B4-BE49-F238E27FC236}">
                <a16:creationId xmlns:a16="http://schemas.microsoft.com/office/drawing/2014/main" id="{9222232F-D145-0D62-8896-044CF9409D44}"/>
              </a:ext>
            </a:extLst>
          </p:cNvPr>
          <p:cNvSpPr txBox="1"/>
          <p:nvPr/>
        </p:nvSpPr>
        <p:spPr>
          <a:xfrm>
            <a:off x="6932440" y="1239764"/>
            <a:ext cx="4872880" cy="523220"/>
          </a:xfrm>
          <a:prstGeom prst="rect">
            <a:avLst/>
          </a:prstGeom>
          <a:noFill/>
        </p:spPr>
        <p:txBody>
          <a:bodyPr wrap="square" rtlCol="0">
            <a:spAutoFit/>
          </a:bodyPr>
          <a:lstStyle/>
          <a:p>
            <a:r>
              <a:rPr lang="en-GB" sz="1400" b="1" dirty="0"/>
              <a:t>A national framework for NHS – action on inclusion health (NHS England, 2023)</a:t>
            </a:r>
          </a:p>
        </p:txBody>
      </p:sp>
    </p:spTree>
    <p:extLst>
      <p:ext uri="{BB962C8B-B14F-4D97-AF65-F5344CB8AC3E}">
        <p14:creationId xmlns:p14="http://schemas.microsoft.com/office/powerpoint/2010/main" val="2962880759"/>
      </p:ext>
    </p:extLst>
  </p:cSld>
  <p:clrMapOvr>
    <a:masterClrMapping/>
  </p:clrMapOvr>
  <mc:AlternateContent xmlns:mc="http://schemas.openxmlformats.org/markup-compatibility/2006" xmlns:p14="http://schemas.microsoft.com/office/powerpoint/2010/main">
    <mc:Choice Requires="p14">
      <p:transition spd="slow" p14:dur="2000" advTm="143706"/>
    </mc:Choice>
    <mc:Fallback xmlns="">
      <p:transition spd="slow" advTm="14370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92341" y="357830"/>
            <a:ext cx="7703391" cy="810334"/>
          </a:xfrm>
        </p:spPr>
        <p:txBody>
          <a:bodyPr>
            <a:noAutofit/>
          </a:bodyPr>
          <a:lstStyle/>
          <a:p>
            <a:r>
              <a:rPr lang="en-GB" sz="5000" b="0" dirty="0">
                <a:solidFill>
                  <a:srgbClr val="1A999F"/>
                </a:solidFill>
                <a:latin typeface="GoudyOldSty" panose="02020502050305020303" pitchFamily="18" charset="77"/>
                <a:cs typeface="Arial" panose="020B0604020202020204" pitchFamily="34" charset="0"/>
              </a:rPr>
              <a:t>Rationale - Probation’s Role</a:t>
            </a:r>
          </a:p>
        </p:txBody>
      </p:sp>
      <p:sp>
        <p:nvSpPr>
          <p:cNvPr id="18" name="Rectangle 17"/>
          <p:cNvSpPr/>
          <p:nvPr/>
        </p:nvSpPr>
        <p:spPr>
          <a:xfrm>
            <a:off x="492341" y="1500133"/>
            <a:ext cx="5923449" cy="4093428"/>
          </a:xfrm>
          <a:prstGeom prst="rect">
            <a:avLst/>
          </a:prstGeom>
        </p:spPr>
        <p:txBody>
          <a:bodyPr wrap="square">
            <a:spAutoFit/>
          </a:bodyPr>
          <a:lstStyle/>
          <a:p>
            <a:pPr marL="285750" indent="-285750">
              <a:buClr>
                <a:schemeClr val="tx1"/>
              </a:buClr>
              <a:buFont typeface="Arial" panose="020B0604020202020204" pitchFamily="34" charset="0"/>
              <a:buChar char="•"/>
              <a:defRPr/>
            </a:pPr>
            <a:r>
              <a:rPr lang="en-GB" altLang="en-US" sz="2000" dirty="0">
                <a:latin typeface="Helvetica" pitchFamily="2" charset="0"/>
                <a:cs typeface="Arial" panose="020B0604020202020204" pitchFamily="34" charset="0"/>
              </a:rPr>
              <a:t>Health and Social Care Strategy Objectives.</a:t>
            </a:r>
          </a:p>
          <a:p>
            <a:pPr marL="285750" indent="-285750">
              <a:buClr>
                <a:schemeClr val="tx1"/>
              </a:buClr>
              <a:buFont typeface="Arial" panose="020B0604020202020204" pitchFamily="34" charset="0"/>
              <a:buChar char="•"/>
              <a:defRPr/>
            </a:pPr>
            <a:endParaRPr lang="en-GB" altLang="en-US" sz="2000" dirty="0">
              <a:latin typeface="Helvetica" pitchFamily="2" charset="0"/>
              <a:cs typeface="Arial" panose="020B0604020202020204" pitchFamily="34" charset="0"/>
            </a:endParaRPr>
          </a:p>
          <a:p>
            <a:pPr marL="285750" indent="-285750">
              <a:buClr>
                <a:schemeClr val="tx1"/>
              </a:buClr>
              <a:buFont typeface="Arial" panose="020B0604020202020204" pitchFamily="34" charset="0"/>
              <a:buChar char="•"/>
              <a:defRPr/>
            </a:pPr>
            <a:r>
              <a:rPr lang="en-GB" altLang="en-US" sz="2000" dirty="0">
                <a:latin typeface="Helvetica" pitchFamily="2" charset="0"/>
                <a:cs typeface="Arial" panose="020B0604020202020204" pitchFamily="34" charset="0"/>
              </a:rPr>
              <a:t>Split role - focus on protecting the public and rehabilitation</a:t>
            </a:r>
          </a:p>
          <a:p>
            <a:pPr marL="285750" indent="-285750">
              <a:buClr>
                <a:schemeClr val="tx1"/>
              </a:buClr>
              <a:buFont typeface="Arial" panose="020B0604020202020204" pitchFamily="34" charset="0"/>
              <a:buChar char="•"/>
              <a:defRPr/>
            </a:pPr>
            <a:endParaRPr lang="en-GB" altLang="en-US" sz="2000" dirty="0">
              <a:latin typeface="Helvetica" pitchFamily="2" charset="0"/>
              <a:cs typeface="Arial" panose="020B0604020202020204" pitchFamily="34" charset="0"/>
            </a:endParaRPr>
          </a:p>
          <a:p>
            <a:pPr marL="285750" indent="-285750">
              <a:buClr>
                <a:schemeClr val="tx1"/>
              </a:buClr>
              <a:buFont typeface="Arial" panose="020B0604020202020204" pitchFamily="34" charset="0"/>
              <a:buChar char="•"/>
              <a:defRPr/>
            </a:pPr>
            <a:r>
              <a:rPr lang="en-GB" altLang="en-US" sz="2000" dirty="0">
                <a:latin typeface="Helvetica" pitchFamily="2" charset="0"/>
                <a:cs typeface="Arial" panose="020B0604020202020204" pitchFamily="34" charset="0"/>
              </a:rPr>
              <a:t>May consider people’s health needs when making sentencing recommendations, in relation to risk, and have a role in supporting continuity of care post-release for prisoners.</a:t>
            </a:r>
          </a:p>
          <a:p>
            <a:pPr marL="285750" indent="-285750">
              <a:buClr>
                <a:schemeClr val="tx1"/>
              </a:buClr>
              <a:buFont typeface="Arial" panose="020B0604020202020204" pitchFamily="34" charset="0"/>
              <a:buChar char="•"/>
              <a:defRPr/>
            </a:pPr>
            <a:endParaRPr lang="en-GB" altLang="en-US" sz="2000" dirty="0">
              <a:latin typeface="Helvetica" pitchFamily="2" charset="0"/>
              <a:cs typeface="Arial" panose="020B0604020202020204" pitchFamily="34" charset="0"/>
            </a:endParaRPr>
          </a:p>
          <a:p>
            <a:pPr marL="285750" indent="-285750">
              <a:buClr>
                <a:schemeClr val="tx1"/>
              </a:buClr>
              <a:buFont typeface="Arial" panose="020B0604020202020204" pitchFamily="34" charset="0"/>
              <a:buChar char="•"/>
              <a:defRPr/>
            </a:pPr>
            <a:r>
              <a:rPr lang="en-GB" altLang="en-US" sz="2000" dirty="0">
                <a:latin typeface="Helvetica" pitchFamily="2" charset="0"/>
                <a:cs typeface="Arial" panose="020B0604020202020204" pitchFamily="34" charset="0"/>
              </a:rPr>
              <a:t>Not health experts, but contact provides an opportunity to support people that are often otherwise invisible in health datasets.</a:t>
            </a:r>
          </a:p>
        </p:txBody>
      </p:sp>
      <p:pic>
        <p:nvPicPr>
          <p:cNvPr id="5" name="Picture 4" descr="A computer screen shot of a document&#10;&#10;Description automatically generated">
            <a:extLst>
              <a:ext uri="{FF2B5EF4-FFF2-40B4-BE49-F238E27FC236}">
                <a16:creationId xmlns:a16="http://schemas.microsoft.com/office/drawing/2014/main" id="{F6DE79A2-3B48-FD1C-3588-3E5E7D5C8255}"/>
              </a:ext>
            </a:extLst>
          </p:cNvPr>
          <p:cNvPicPr>
            <a:picLocks noChangeAspect="1"/>
          </p:cNvPicPr>
          <p:nvPr/>
        </p:nvPicPr>
        <p:blipFill rotWithShape="1">
          <a:blip r:embed="rId4"/>
          <a:srcRect l="19429" t="17014" r="24285" b="11845"/>
          <a:stretch/>
        </p:blipFill>
        <p:spPr>
          <a:xfrm>
            <a:off x="6857692" y="1791623"/>
            <a:ext cx="4841967" cy="3262797"/>
          </a:xfrm>
          <a:prstGeom prst="rect">
            <a:avLst/>
          </a:prstGeom>
          <a:effectLst>
            <a:softEdge rad="0"/>
          </a:effectLst>
          <a:scene3d>
            <a:camera prst="orthographicFront"/>
            <a:lightRig rig="threePt" dir="t"/>
          </a:scene3d>
          <a:sp3d>
            <a:bevelT/>
          </a:sp3d>
        </p:spPr>
      </p:pic>
    </p:spTree>
    <p:extLst>
      <p:ext uri="{BB962C8B-B14F-4D97-AF65-F5344CB8AC3E}">
        <p14:creationId xmlns:p14="http://schemas.microsoft.com/office/powerpoint/2010/main" val="2737940229"/>
      </p:ext>
    </p:extLst>
  </p:cSld>
  <p:clrMapOvr>
    <a:masterClrMapping/>
  </p:clrMapOvr>
  <mc:AlternateContent xmlns:mc="http://schemas.openxmlformats.org/markup-compatibility/2006" xmlns:p14="http://schemas.microsoft.com/office/powerpoint/2010/main">
    <mc:Choice Requires="p14">
      <p:transition spd="slow" p14:dur="2000" advTm="71171"/>
    </mc:Choice>
    <mc:Fallback xmlns="">
      <p:transition spd="slow" advTm="71171"/>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3154</TotalTime>
  <Words>2493</Words>
  <Application>Microsoft Office PowerPoint</Application>
  <PresentationFormat>Widescreen</PresentationFormat>
  <Paragraphs>213</Paragraphs>
  <Slides>24</Slides>
  <Notes>11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Calibri</vt:lpstr>
      <vt:lpstr>Calibri Light</vt:lpstr>
      <vt:lpstr>Georgia</vt:lpstr>
      <vt:lpstr>GoudyOldSty</vt:lpstr>
      <vt:lpstr>Helvetica</vt:lpstr>
      <vt:lpstr>Helvetica 55 Roman</vt:lpstr>
      <vt:lpstr>Helvetica Neue</vt:lpstr>
      <vt:lpstr>Inter</vt:lpstr>
      <vt:lpstr>Lato</vt:lpstr>
      <vt:lpstr>Tahoma</vt:lpstr>
      <vt:lpstr>Office Theme</vt:lpstr>
      <vt:lpstr>Developing Standards and Quality Indicators</vt:lpstr>
      <vt:lpstr>Standards and Quality Indicators</vt:lpstr>
      <vt:lpstr>PowerPoint Presentation</vt:lpstr>
      <vt:lpstr>How are they used?</vt:lpstr>
      <vt:lpstr>How are they created?</vt:lpstr>
      <vt:lpstr>Background</vt:lpstr>
      <vt:lpstr>PowerPoint Presentation</vt:lpstr>
      <vt:lpstr>PowerPoint Presentation</vt:lpstr>
      <vt:lpstr>PowerPoint Presentation</vt:lpstr>
      <vt:lpstr>The Approach</vt:lpstr>
      <vt:lpstr>PowerPoint Presentation</vt:lpstr>
      <vt:lpstr>PowerPoint Presentation</vt:lpstr>
      <vt:lpstr>PowerPoint Presentation</vt:lpstr>
      <vt:lpstr>PowerPoint Presentation</vt:lpstr>
      <vt:lpstr>PowerPoint Presentation</vt:lpstr>
      <vt:lpstr>PowerPoint Presentation</vt:lpstr>
      <vt:lpstr>Example</vt:lpstr>
      <vt:lpstr>PowerPoint Presentation</vt:lpstr>
      <vt:lpstr>Scores and Feedback</vt:lpstr>
      <vt:lpstr>PowerPoint Presentation</vt:lpstr>
      <vt:lpstr>PowerPoint Presentation</vt:lpstr>
      <vt:lpstr>Things to Consider (Critical Appraisal)</vt:lpstr>
      <vt:lpstr>How Considered through the Modified RAND Approach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Sophie Charlton</dc:creator>
  <cp:lastModifiedBy>Coral Sirdifield</cp:lastModifiedBy>
  <cp:revision>99</cp:revision>
  <dcterms:created xsi:type="dcterms:W3CDTF">2020-11-04T15:08:33Z</dcterms:created>
  <dcterms:modified xsi:type="dcterms:W3CDTF">2024-03-19T10:22:15Z</dcterms:modified>
</cp:coreProperties>
</file>