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308" r:id="rId4"/>
    <p:sldId id="309" r:id="rId5"/>
    <p:sldId id="310" r:id="rId6"/>
    <p:sldId id="316" r:id="rId7"/>
    <p:sldId id="314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99F"/>
    <a:srgbClr val="21A1A8"/>
    <a:srgbClr val="1C3560"/>
    <a:srgbClr val="192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98578E-7CD5-4E56-B06C-918970324012}" v="8" dt="2024-01-15T10:57:07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76851" autoAdjust="0"/>
  </p:normalViewPr>
  <p:slideViewPr>
    <p:cSldViewPr snapToGrid="0" snapToObjects="1">
      <p:cViewPr varScale="1">
        <p:scale>
          <a:sx n="62" d="100"/>
          <a:sy n="62" d="100"/>
        </p:scale>
        <p:origin x="18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Armstrong" userId="ca6d100a-1027-4e87-a604-3e7aa689aa29" providerId="ADAL" clId="{9F98578E-7CD5-4E56-B06C-918970324012}"/>
    <pc:docChg chg="undo custSel addSld delSld modSld">
      <pc:chgData name="Stephanie Armstrong" userId="ca6d100a-1027-4e87-a604-3e7aa689aa29" providerId="ADAL" clId="{9F98578E-7CD5-4E56-B06C-918970324012}" dt="2024-01-15T10:57:19.116" v="338" actId="255"/>
      <pc:docMkLst>
        <pc:docMk/>
      </pc:docMkLst>
      <pc:sldChg chg="modSp mod">
        <pc:chgData name="Stephanie Armstrong" userId="ca6d100a-1027-4e87-a604-3e7aa689aa29" providerId="ADAL" clId="{9F98578E-7CD5-4E56-B06C-918970324012}" dt="2024-01-15T10:55:23.116" v="323" actId="20577"/>
        <pc:sldMkLst>
          <pc:docMk/>
          <pc:sldMk cId="2239018366" sldId="308"/>
        </pc:sldMkLst>
        <pc:spChg chg="mod">
          <ac:chgData name="Stephanie Armstrong" userId="ca6d100a-1027-4e87-a604-3e7aa689aa29" providerId="ADAL" clId="{9F98578E-7CD5-4E56-B06C-918970324012}" dt="2024-01-15T10:55:23.116" v="323" actId="20577"/>
          <ac:spMkLst>
            <pc:docMk/>
            <pc:sldMk cId="2239018366" sldId="308"/>
            <ac:spMk id="8" creationId="{3204D4D7-B6E3-E745-B2EF-4ECEF97D822B}"/>
          </ac:spMkLst>
        </pc:spChg>
      </pc:sldChg>
      <pc:sldChg chg="addSp delSp modSp mod">
        <pc:chgData name="Stephanie Armstrong" userId="ca6d100a-1027-4e87-a604-3e7aa689aa29" providerId="ADAL" clId="{9F98578E-7CD5-4E56-B06C-918970324012}" dt="2024-01-15T10:57:19.116" v="338" actId="255"/>
        <pc:sldMkLst>
          <pc:docMk/>
          <pc:sldMk cId="3080662383" sldId="314"/>
        </pc:sldMkLst>
        <pc:spChg chg="mod">
          <ac:chgData name="Stephanie Armstrong" userId="ca6d100a-1027-4e87-a604-3e7aa689aa29" providerId="ADAL" clId="{9F98578E-7CD5-4E56-B06C-918970324012}" dt="2024-01-15T10:43:27.758" v="31" actId="20577"/>
          <ac:spMkLst>
            <pc:docMk/>
            <pc:sldMk cId="3080662383" sldId="314"/>
            <ac:spMk id="4" creationId="{5435B49C-38FC-4772-A578-55632177B8FB}"/>
          </ac:spMkLst>
        </pc:spChg>
        <pc:spChg chg="mod">
          <ac:chgData name="Stephanie Armstrong" userId="ca6d100a-1027-4e87-a604-3e7aa689aa29" providerId="ADAL" clId="{9F98578E-7CD5-4E56-B06C-918970324012}" dt="2024-01-15T10:57:19.116" v="338" actId="255"/>
          <ac:spMkLst>
            <pc:docMk/>
            <pc:sldMk cId="3080662383" sldId="314"/>
            <ac:spMk id="8" creationId="{3204D4D7-B6E3-E745-B2EF-4ECEF97D822B}"/>
          </ac:spMkLst>
        </pc:spChg>
        <pc:picChg chg="add del">
          <ac:chgData name="Stephanie Armstrong" userId="ca6d100a-1027-4e87-a604-3e7aa689aa29" providerId="ADAL" clId="{9F98578E-7CD5-4E56-B06C-918970324012}" dt="2024-01-15T10:43:01.083" v="2"/>
          <ac:picMkLst>
            <pc:docMk/>
            <pc:sldMk cId="3080662383" sldId="314"/>
            <ac:picMk id="2" creationId="{60A0EB35-2FFC-E0D7-829B-749A50E0D3E3}"/>
          </ac:picMkLst>
        </pc:picChg>
      </pc:sldChg>
      <pc:sldChg chg="new del">
        <pc:chgData name="Stephanie Armstrong" userId="ca6d100a-1027-4e87-a604-3e7aa689aa29" providerId="ADAL" clId="{9F98578E-7CD5-4E56-B06C-918970324012}" dt="2024-01-15T10:43:13.801" v="3" actId="47"/>
        <pc:sldMkLst>
          <pc:docMk/>
          <pc:sldMk cId="4014674473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C9DE5-7261-DB40-9338-5005436756B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43AEB-552B-034A-B822-4896A1EA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43AEB-552B-034A-B822-4896A1EAC5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5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B9ADF-257E-43BE-BB32-BA8F0F4BEC2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9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B9ADF-257E-43BE-BB32-BA8F0F4BEC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214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B9ADF-257E-43BE-BB32-BA8F0F4BEC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122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B9ADF-257E-43BE-BB32-BA8F0F4BEC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154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B9ADF-257E-43BE-BB32-BA8F0F4BEC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832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B9ADF-257E-43BE-BB32-BA8F0F4BEC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83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F8FE-E6BA-E542-9F17-98E964B06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9743F-B5B1-2544-ADF8-B0040D04F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E93B3-1B0C-B445-B05D-AA6B930C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DE66C-F730-564F-9BD0-AD030AA2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77B59-62B4-734A-BDB1-DBF4BA99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3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13BE-E77E-1E48-9E3C-898115A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433C5-050D-6343-88DE-1A17083DD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9A1B-EDBB-6F4E-903C-9828F03F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6AF4-1B9E-E148-AC04-DC323C8B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32013-5444-6B4C-BFB1-9C416E3B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8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A51376-6434-584F-88D1-BE0E5289F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925A5-1866-034B-A3CC-4BD1BF5DF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969C-0C96-1840-BEB5-14756854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7B401-23C2-8843-81E2-A30F727B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69EE5-DF1B-EE48-9F8C-64C244CD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0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B45062-A542-FE48-A421-581AD025A8F2}"/>
              </a:ext>
            </a:extLst>
          </p:cNvPr>
          <p:cNvCxnSpPr>
            <a:cxnSpLocks/>
          </p:cNvCxnSpPr>
          <p:nvPr userDrawn="1"/>
        </p:nvCxnSpPr>
        <p:spPr>
          <a:xfrm>
            <a:off x="511048" y="1551010"/>
            <a:ext cx="88948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89F7F3D-0435-624D-BA57-E4A9D2D89E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3301" y="475453"/>
            <a:ext cx="5642700" cy="676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 baseline="0">
                <a:solidFill>
                  <a:schemeClr val="bg1"/>
                </a:solidFill>
                <a:latin typeface="Helvetica 55 Roman" panose="02000503000000020004" pitchFamily="2" charset="0"/>
              </a:defRPr>
            </a:lvl1pPr>
          </a:lstStyle>
          <a:p>
            <a:pPr lvl="0"/>
            <a:r>
              <a:rPr lang="en-US"/>
              <a:t>Click to add Heading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FE2C9B9-D99B-4446-8D0D-B4D3856BEA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97650" y="474663"/>
            <a:ext cx="5162550" cy="513873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643747D-390B-FD40-8A33-A3A64BB814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8576" y="1817688"/>
            <a:ext cx="5584825" cy="3795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Helvetica Neue" panose="02000503000000020004" pitchFamily="2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6047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C21EBA57-9B7D-E74D-B153-7E02E75608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6788" y="2303255"/>
            <a:ext cx="10080625" cy="821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chemeClr val="bg1"/>
                </a:solidFill>
                <a:latin typeface="Helvetica 55 Roman" panose="02000503000000020004" pitchFamily="2" charset="0"/>
              </a:defRPr>
            </a:lvl1pPr>
            <a:lvl2pPr>
              <a:defRPr sz="4400" b="1" i="0" baseline="0">
                <a:latin typeface="Helvetica 55 Roman" panose="02000503000000020004" pitchFamily="2" charset="0"/>
              </a:defRPr>
            </a:lvl2pPr>
            <a:lvl3pPr>
              <a:defRPr sz="4400" b="1" i="0" baseline="0">
                <a:latin typeface="Helvetica 55 Roman" panose="02000503000000020004" pitchFamily="2" charset="0"/>
              </a:defRPr>
            </a:lvl3pPr>
            <a:lvl4pPr>
              <a:defRPr sz="4400" b="1" i="0" baseline="0">
                <a:latin typeface="Helvetica 55 Roman" panose="02000503000000020004" pitchFamily="2" charset="0"/>
              </a:defRPr>
            </a:lvl4pPr>
            <a:lvl5pPr>
              <a:defRPr sz="4400" b="1" i="0" baseline="0">
                <a:latin typeface="Helvetica 55 Roman" panose="02000503000000020004" pitchFamily="2" charset="0"/>
              </a:defRPr>
            </a:lvl5pPr>
          </a:lstStyle>
          <a:p>
            <a:pPr lvl="0"/>
            <a:r>
              <a:rPr lang="en-US"/>
              <a:t>Click to add heading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13CB000-F501-D64B-95B0-77B55D9A77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350" y="3172225"/>
            <a:ext cx="10169525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aseline="0">
                <a:solidFill>
                  <a:schemeClr val="bg1"/>
                </a:solidFill>
                <a:latin typeface="Helvetica Neue" panose="02000503000000020004" pitchFamily="2" charset="0"/>
              </a:defRPr>
            </a:lvl1pPr>
          </a:lstStyle>
          <a:p>
            <a:pPr lvl="0"/>
            <a:r>
              <a:rPr lang="en-US" sz="3400" baseline="0"/>
              <a:t>Click to add subheading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2908-0D61-3242-97D1-54245174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E474-D9B5-F044-9CED-9ADD0BE0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8C0C3-3B50-C941-A5C1-C307D843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86E10-829B-2C4C-BC66-E77CB38A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C268D-A78D-E84B-B441-2E3A0473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1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6F1D1-588B-9A45-AA07-BF1D5173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A3D30-5129-A74A-8164-6B7E0EE3F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B2F7A-B8BA-434A-8602-25E7B23A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FF51-A0FF-8346-9057-0AAF212D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D8B0B-B6C4-B443-8E20-E8163DF1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0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636B-7767-4F42-9BB7-50BC9AF7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E0EB-CFDD-AE4C-B143-74FD2E28D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C41AC-5EA6-7346-BDF2-E784A06CC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A9DF1-984F-BE45-B444-ABCA503F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397C1-78D3-9A40-8BC9-C03236F4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07836-1432-4A4A-8EB8-C31CD039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0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59EAA-6DFD-4D42-91C5-1B0A304B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1CA61-21F2-B942-9AC6-134D544C2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2E586-9078-614A-9866-2D12BE6B4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A24D9C-D154-4F48-AB83-BD71E24CF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DB59E-38E9-CD44-82F1-A3159A4E0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6065C1-C7F8-2743-8A2C-14F24591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1C05B-A1C7-5045-B23B-9CD50587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2AF51-9FD4-E145-85B2-0759A56D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0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B39A-06DF-F748-8E2B-5555D0EB5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8887F-26CB-8F48-9878-9EDB7810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0DF99-D4AD-384D-9F26-FCA508F4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A8FB7-4209-DD49-A969-85577CAB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8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C66E2-06EA-F24D-8D21-5BA149D0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4A272-73F0-CF4F-8CF8-FB929F9E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787C5-6E7D-FF4C-987D-DCC4221F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8BFC-6252-A347-9D26-3D22A4C5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F588C-087C-8144-84D7-B7021AAC3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CD4B8-E0D3-9643-83BF-391DD13ED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2E2DB-9E4C-514A-A8F7-0C18662E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B873E-1219-9940-AF85-8CD82DB6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06641-DE98-734C-A2AB-F0628B90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C0D0D-535B-1046-909C-96927555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904EC-1C98-DC42-A2D3-AAE630D56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E81E9-AC8C-444B-9158-CFA066D8F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D8826-BEB1-2B4A-899A-BB27CB45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8AA20-9A38-074A-889E-9E978801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3A6EF-9F81-5D42-A6BD-748DC355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2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B8BCC-C510-884D-9D7E-7B5F9E6F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4DABF-BE9E-5F44-A04E-8BE3D37C8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3FE89-4547-FF4B-A041-FA482E4A0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99DF-87E9-EB43-97F2-27864B477067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A458E-F8E8-BC43-8015-73E7E7A45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35C4-0BC6-924C-A160-0FBC8D9A0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8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ncn.ac/ethics_hb" TargetMode="External"/><Relationship Id="rId5" Type="http://schemas.openxmlformats.org/officeDocument/2006/relationships/hyperlink" Target="mailto:sponsor@lincoln.ac.uk" TargetMode="External"/><Relationship Id="rId4" Type="http://schemas.openxmlformats.org/officeDocument/2006/relationships/hyperlink" Target="https://ethicsapply.lincoln.ac.uk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F0E4-2D31-F949-AEF1-E06ED801B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594" y="2973794"/>
            <a:ext cx="9144000" cy="1084004"/>
          </a:xfrm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Navigating the ethical &amp; governance approvals for research</a:t>
            </a:r>
            <a:endParaRPr lang="en-US" sz="4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7D06C-113F-324C-B159-E2C9CC2A8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594" y="4271171"/>
            <a:ext cx="9144000" cy="69004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Dr Stephanie Armstrong</a:t>
            </a:r>
            <a:endParaRPr lang="en-US" sz="3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4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5B49C-38FC-4772-A578-55632177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8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A999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Introduction to Ethics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204D4D7-B6E3-E745-B2EF-4ECEF97D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181191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Research ethics are based in medical ethics 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  <a:cs typeface="Arial" panose="020B0604020202020204" pitchFamily="34" charset="0"/>
              </a:rPr>
              <a:t>Autonomy, non-maleficence, beneficence and justice</a:t>
            </a:r>
          </a:p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Auto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nomy – being able to choose for oneself </a:t>
            </a:r>
          </a:p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Non-malefi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cence – do no harm</a:t>
            </a:r>
          </a:p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Benefi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cence – do good</a:t>
            </a:r>
          </a:p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Justice 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– act fairly</a:t>
            </a:r>
          </a:p>
          <a:p>
            <a:pPr marL="0" indent="0">
              <a:buNone/>
            </a:pP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826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89"/>
    </mc:Choice>
    <mc:Fallback xmlns="">
      <p:transition spd="slow" advTm="7338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5B49C-38FC-4772-A578-55632177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8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A999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Governance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204D4D7-B6E3-E745-B2EF-4ECEF97D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181191"/>
            <a:ext cx="10515600" cy="4351338"/>
          </a:xfrm>
        </p:spPr>
        <p:txBody>
          <a:bodyPr>
            <a:noAutofit/>
          </a:bodyPr>
          <a:lstStyle/>
          <a:p>
            <a:r>
              <a:rPr lang="en-GB" sz="3200" b="0" dirty="0">
                <a:latin typeface="Georgia" panose="02040502050405020303" pitchFamily="18" charset="0"/>
                <a:cs typeface="Arial" panose="020B0604020202020204" pitchFamily="34" charset="0"/>
              </a:rPr>
              <a:t>UK policy framework for health and social care research</a:t>
            </a:r>
          </a:p>
          <a:p>
            <a:r>
              <a:rPr lang="en-GB" sz="3200" b="0" dirty="0">
                <a:latin typeface="Georgia" panose="02040502050405020303" pitchFamily="18" charset="0"/>
                <a:cs typeface="Arial" panose="020B0604020202020204" pitchFamily="34" charset="0"/>
              </a:rPr>
              <a:t>Research Ethics Committees (REC)</a:t>
            </a:r>
          </a:p>
          <a:p>
            <a:r>
              <a:rPr lang="en-GB" sz="3200" b="0" dirty="0">
                <a:latin typeface="Georgia" panose="02040502050405020303" pitchFamily="18" charset="0"/>
                <a:cs typeface="Arial" panose="020B0604020202020204" pitchFamily="34" charset="0"/>
              </a:rPr>
              <a:t>HRA and/or University</a:t>
            </a:r>
          </a:p>
          <a:p>
            <a:r>
              <a:rPr lang="en-GB" sz="3200" b="0" dirty="0">
                <a:latin typeface="Georgia" panose="02040502050405020303" pitchFamily="18" charset="0"/>
                <a:cs typeface="Arial" panose="020B0604020202020204" pitchFamily="34" charset="0"/>
              </a:rPr>
              <a:t>Confidentiality Advisory Group (CAG)</a:t>
            </a:r>
          </a:p>
          <a:p>
            <a:r>
              <a:rPr lang="en-GB" sz="3200" dirty="0">
                <a:latin typeface="Georgia" panose="02040502050405020303" pitchFamily="18" charset="0"/>
                <a:cs typeface="Arial" panose="020B0604020202020204" pitchFamily="34" charset="0"/>
              </a:rPr>
              <a:t>Social Care Research Ethics Committee (NHS)</a:t>
            </a:r>
            <a:endParaRPr lang="en-GB" sz="3200" b="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en-GB" sz="3200" b="0" dirty="0">
                <a:latin typeface="Georgia" panose="02040502050405020303" pitchFamily="18" charset="0"/>
                <a:cs typeface="Arial" panose="020B0604020202020204" pitchFamily="34" charset="0"/>
              </a:rPr>
              <a:t>Local Trust R&amp;D approval</a:t>
            </a:r>
          </a:p>
          <a:p>
            <a:pPr marL="0" indent="0">
              <a:buNone/>
            </a:pP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90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89"/>
    </mc:Choice>
    <mc:Fallback xmlns="">
      <p:transition spd="slow" advTm="7338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5B49C-38FC-4772-A578-55632177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8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A999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When is Ethical Approval Needed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204D4D7-B6E3-E745-B2EF-4ECEF97D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181191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When you have human participants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When you are using human tissue</a:t>
            </a:r>
          </a:p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When you are using information about people</a:t>
            </a:r>
          </a:p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HRA Approval: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Not needed when using a Research Database or Research Tissue Bank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Not needed for service evaluations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But REC approvals would still be required (usually in a University). </a:t>
            </a:r>
          </a:p>
          <a:p>
            <a:pPr marL="0" indent="0">
              <a:buNone/>
            </a:pP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925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89"/>
    </mc:Choice>
    <mc:Fallback xmlns="">
      <p:transition spd="slow" advTm="7338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5B49C-38FC-4772-A578-55632177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8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A999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Ethical Considerations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204D4D7-B6E3-E745-B2EF-4ECEF97D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181191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Not just about consent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RECs will consider processes including storage and sharing of data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RECs will assess the burden on the participants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RECs will consider the risks and benefits of the research</a:t>
            </a:r>
          </a:p>
          <a:p>
            <a:pPr marL="0" indent="0">
              <a:buNone/>
            </a:pP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007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89"/>
    </mc:Choice>
    <mc:Fallback xmlns="">
      <p:transition spd="slow" advTm="7338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5B49C-38FC-4772-A578-55632177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8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A999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Ethical Consideration for Staff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204D4D7-B6E3-E745-B2EF-4ECEF97D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181191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Good Clinical Practice (GCP) Training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Trial Specific Training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Risks/Benefits to Staff</a:t>
            </a:r>
          </a:p>
          <a:p>
            <a:pPr marL="0" indent="0">
              <a:buNone/>
            </a:pP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089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89"/>
    </mc:Choice>
    <mc:Fallback xmlns="">
      <p:transition spd="slow" advTm="7338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5B49C-38FC-4772-A578-55632177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8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A999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Internal Application process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204D4D7-B6E3-E745-B2EF-4ECEF97D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181191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LEAS - </a:t>
            </a: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  <a:hlinkClick r:id="rId4"/>
              </a:rPr>
              <a:t>https://ethicsapply.lincoln.ac.uk</a:t>
            </a: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Proportionate review v Full review</a:t>
            </a:r>
          </a:p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Expedited review (5 days not 15 days)</a:t>
            </a:r>
          </a:p>
          <a:p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Supervisors</a:t>
            </a:r>
          </a:p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Ethics 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Lead</a:t>
            </a:r>
          </a:p>
          <a:p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</a:rPr>
              <a:t>For HRA (IRAS) applications contact </a:t>
            </a:r>
            <a:r>
              <a:rPr lang="en-US" sz="3200" b="0" dirty="0">
                <a:latin typeface="Georgia" panose="02040502050405020303" pitchFamily="18" charset="0"/>
                <a:cs typeface="Arial" panose="020B0604020202020204" pitchFamily="34" charset="0"/>
                <a:hlinkClick r:id="rId5"/>
              </a:rPr>
              <a:t>sponsor@lincol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  <a:hlinkClick r:id="rId5"/>
              </a:rPr>
              <a:t>n.ac.uk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nn-NO" sz="3200" dirty="0">
                <a:hlinkClick r:id="rId6"/>
              </a:rPr>
              <a:t>https://lncn.ac/ethics_hb</a:t>
            </a:r>
            <a:r>
              <a:rPr lang="nn-NO" sz="3200" dirty="0"/>
              <a:t> </a:t>
            </a:r>
            <a:endParaRPr lang="en-US" sz="3200" b="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89"/>
    </mc:Choice>
    <mc:Fallback xmlns="">
      <p:transition spd="slow" advTm="7338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EB6DA84-DB40-674C-8BEA-BD9834204A63}"/>
              </a:ext>
            </a:extLst>
          </p:cNvPr>
          <p:cNvSpPr txBox="1">
            <a:spLocks/>
          </p:cNvSpPr>
          <p:nvPr/>
        </p:nvSpPr>
        <p:spPr>
          <a:xfrm>
            <a:off x="2540359" y="2132176"/>
            <a:ext cx="7111281" cy="1815882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Thanks for </a:t>
            </a:r>
          </a:p>
          <a:p>
            <a:pPr algn="ctr"/>
            <a:r>
              <a:rPr lang="en-US" sz="55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Listening</a:t>
            </a:r>
            <a:endParaRPr lang="en-US" sz="5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4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5576</TotalTime>
  <Words>267</Words>
  <Application>Microsoft Office PowerPoint</Application>
  <PresentationFormat>Widescreen</PresentationFormat>
  <Paragraphs>55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Helvetica 55 Roman</vt:lpstr>
      <vt:lpstr>Helvetica Neue</vt:lpstr>
      <vt:lpstr>Office Theme</vt:lpstr>
      <vt:lpstr>Navigating the ethical &amp; governance approvals for research</vt:lpstr>
      <vt:lpstr>Introduction to Ethics</vt:lpstr>
      <vt:lpstr>Governance</vt:lpstr>
      <vt:lpstr>When is Ethical Approval Needed</vt:lpstr>
      <vt:lpstr>Ethical Considerations</vt:lpstr>
      <vt:lpstr>Ethical Consideration for Staff</vt:lpstr>
      <vt:lpstr>Internal Application process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Charlton</dc:creator>
  <cp:lastModifiedBy>Stephanie Armstrong</cp:lastModifiedBy>
  <cp:revision>102</cp:revision>
  <dcterms:created xsi:type="dcterms:W3CDTF">2020-11-04T15:08:33Z</dcterms:created>
  <dcterms:modified xsi:type="dcterms:W3CDTF">2024-01-15T10:57:27Z</dcterms:modified>
</cp:coreProperties>
</file>