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71" r:id="rId3"/>
    <p:sldId id="308" r:id="rId4"/>
    <p:sldId id="309" r:id="rId5"/>
    <p:sldId id="312" r:id="rId6"/>
    <p:sldId id="313" r:id="rId7"/>
    <p:sldId id="314" r:id="rId8"/>
    <p:sldId id="315" r:id="rId9"/>
    <p:sldId id="349" r:id="rId10"/>
    <p:sldId id="325" r:id="rId11"/>
    <p:sldId id="334" r:id="rId12"/>
    <p:sldId id="335" r:id="rId13"/>
    <p:sldId id="336" r:id="rId14"/>
    <p:sldId id="337" r:id="rId15"/>
    <p:sldId id="338" r:id="rId16"/>
    <p:sldId id="339" r:id="rId17"/>
    <p:sldId id="340" r:id="rId18"/>
    <p:sldId id="341" r:id="rId19"/>
    <p:sldId id="320" r:id="rId20"/>
    <p:sldId id="329" r:id="rId21"/>
    <p:sldId id="316" r:id="rId22"/>
    <p:sldId id="317" r:id="rId23"/>
    <p:sldId id="330" r:id="rId24"/>
    <p:sldId id="318" r:id="rId25"/>
    <p:sldId id="331" r:id="rId26"/>
    <p:sldId id="332" r:id="rId27"/>
    <p:sldId id="319" r:id="rId28"/>
    <p:sldId id="333" r:id="rId29"/>
    <p:sldId id="350" r:id="rId30"/>
    <p:sldId id="326" r:id="rId31"/>
    <p:sldId id="343" r:id="rId32"/>
    <p:sldId id="344" r:id="rId33"/>
    <p:sldId id="345" r:id="rId34"/>
    <p:sldId id="346" r:id="rId35"/>
    <p:sldId id="347" r:id="rId36"/>
    <p:sldId id="348" r:id="rId37"/>
    <p:sldId id="328" r:id="rId38"/>
    <p:sldId id="327" r:id="rId39"/>
    <p:sldId id="342" r:id="rId40"/>
    <p:sldId id="323" r:id="rId41"/>
    <p:sldId id="324" r:id="rId42"/>
    <p:sldId id="280" r:id="rId43"/>
    <p:sldId id="30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999F"/>
    <a:srgbClr val="21A1A8"/>
    <a:srgbClr val="1C3560"/>
    <a:srgbClr val="192E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E79F80-BD4C-48EE-A117-404CCB4B3F0E}" v="3015" dt="2023-04-18T12:25:52.5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6327"/>
  </p:normalViewPr>
  <p:slideViewPr>
    <p:cSldViewPr snapToGrid="0" snapToObjects="1">
      <p:cViewPr varScale="1">
        <p:scale>
          <a:sx n="62" d="100"/>
          <a:sy n="62" d="100"/>
        </p:scale>
        <p:origin x="8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C9DE5-7261-DB40-9338-5005436756B7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243AEB-552B-034A-B822-4896A1EAC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99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LINCOLN LINK-UP!!!!!!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B9ADF-257E-43BE-BB32-BA8F0F4BEC26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223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0F8FE-E6BA-E542-9F17-98E964B066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19743F-B5B1-2544-ADF8-B0040D04F0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E93B3-1B0C-B445-B05D-AA6B930C3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299DF-87E9-EB43-97F2-27864B477067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DE66C-F730-564F-9BD0-AD030AA29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77B59-62B4-734A-BDB1-DBF4BA996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7643A-0998-8A4E-8AFA-B1A8D3A6C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934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B13BE-E77E-1E48-9E3C-898115AA6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7433C5-050D-6343-88DE-1A17083DDD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29A1B-EDBB-6F4E-903C-9828F03F4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299DF-87E9-EB43-97F2-27864B477067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16AF4-1B9E-E148-AC04-DC323C8B1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32013-5444-6B4C-BFB1-9C416E3B9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7643A-0998-8A4E-8AFA-B1A8D3A6C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81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A51376-6434-584F-88D1-BE0E5289F5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7925A5-1866-034B-A3CC-4BD1BF5DFC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F969C-0C96-1840-BEB5-14756854D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299DF-87E9-EB43-97F2-27864B477067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7B401-23C2-8843-81E2-A30F727B0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969EE5-DF1B-EE48-9F8C-64C244CDC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7643A-0998-8A4E-8AFA-B1A8D3A6C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08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B45062-A542-FE48-A421-581AD025A8F2}"/>
              </a:ext>
            </a:extLst>
          </p:cNvPr>
          <p:cNvCxnSpPr>
            <a:cxnSpLocks/>
          </p:cNvCxnSpPr>
          <p:nvPr userDrawn="1"/>
        </p:nvCxnSpPr>
        <p:spPr>
          <a:xfrm>
            <a:off x="511048" y="1551010"/>
            <a:ext cx="88948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89F7F3D-0435-624D-BA57-E4A9D2D89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3301" y="475453"/>
            <a:ext cx="5642700" cy="6762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 baseline="0">
                <a:solidFill>
                  <a:schemeClr val="bg1"/>
                </a:solidFill>
                <a:latin typeface="Helvetica 55 Roman" panose="02000503000000020004" pitchFamily="2" charset="0"/>
              </a:defRPr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FE2C9B9-D99B-4446-8D0D-B4D3856BEA6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97650" y="474663"/>
            <a:ext cx="5162550" cy="5138737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643747D-390B-FD40-8A33-A3A64BB814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8576" y="1817688"/>
            <a:ext cx="5584825" cy="3795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60476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C21EBA57-9B7D-E74D-B153-7E02E7560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6788" y="2303255"/>
            <a:ext cx="10080625" cy="8219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baseline="0">
                <a:solidFill>
                  <a:schemeClr val="bg1"/>
                </a:solidFill>
                <a:latin typeface="Helvetica 55 Roman" panose="02000503000000020004" pitchFamily="2" charset="0"/>
              </a:defRPr>
            </a:lvl1pPr>
            <a:lvl2pPr>
              <a:defRPr sz="4400" b="1" i="0" baseline="0">
                <a:latin typeface="Helvetica 55 Roman" panose="02000503000000020004" pitchFamily="2" charset="0"/>
              </a:defRPr>
            </a:lvl2pPr>
            <a:lvl3pPr>
              <a:defRPr sz="4400" b="1" i="0" baseline="0">
                <a:latin typeface="Helvetica 55 Roman" panose="02000503000000020004" pitchFamily="2" charset="0"/>
              </a:defRPr>
            </a:lvl3pPr>
            <a:lvl4pPr>
              <a:defRPr sz="4400" b="1" i="0" baseline="0">
                <a:latin typeface="Helvetica 55 Roman" panose="02000503000000020004" pitchFamily="2" charset="0"/>
              </a:defRPr>
            </a:lvl4pPr>
            <a:lvl5pPr>
              <a:defRPr sz="4400" b="1" i="0" baseline="0">
                <a:latin typeface="Helvetica 55 Roman" panose="02000503000000020004" pitchFamily="2" charset="0"/>
              </a:defRPr>
            </a:lvl5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13CB000-F501-D64B-95B0-77B55D9A77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350" y="3172225"/>
            <a:ext cx="10169525" cy="1028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aseline="0">
                <a:solidFill>
                  <a:schemeClr val="bg1"/>
                </a:solidFill>
                <a:latin typeface="Helvetica Neue" panose="02000503000000020004" pitchFamily="2" charset="0"/>
              </a:defRPr>
            </a:lvl1pPr>
          </a:lstStyle>
          <a:p>
            <a:pPr lvl="0"/>
            <a:r>
              <a:rPr lang="en-US" sz="3400" baseline="0"/>
              <a:t>Click to add subheading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99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D2908-0D61-3242-97D1-54245174F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FE474-D9B5-F044-9CED-9ADD0BE08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8C0C3-3B50-C941-A5C1-C307D8435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299DF-87E9-EB43-97F2-27864B477067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86E10-829B-2C4C-BC66-E77CB38AC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C268D-A78D-E84B-B441-2E3A0473D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7643A-0998-8A4E-8AFA-B1A8D3A6C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19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6F1D1-588B-9A45-AA07-BF1D51731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FA3D30-5129-A74A-8164-6B7E0EE3F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B2F7A-B8BA-434A-8602-25E7B23A7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299DF-87E9-EB43-97F2-27864B477067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6FF51-A0FF-8346-9057-0AAF212D5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D8B0B-B6C4-B443-8E20-E8163DF19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7643A-0998-8A4E-8AFA-B1A8D3A6C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01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D636B-7767-4F42-9BB7-50BC9AF70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FE0EB-CFDD-AE4C-B143-74FD2E28D7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3C41AC-5EA6-7346-BDF2-E784A06CC2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4A9DF1-984F-BE45-B444-ABCA503F2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299DF-87E9-EB43-97F2-27864B477067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2397C1-78D3-9A40-8BC9-C03236F48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907836-1432-4A4A-8EB8-C31CD0399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7643A-0998-8A4E-8AFA-B1A8D3A6C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06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59EAA-6DFD-4D42-91C5-1B0A304B6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F1CA61-21F2-B942-9AC6-134D544C2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92E586-9078-614A-9866-2D12BE6B4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A24D9C-D154-4F48-AB83-BD71E24CF2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4DB59E-38E9-CD44-82F1-A3159A4E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6065C1-C7F8-2743-8A2C-14F24591D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299DF-87E9-EB43-97F2-27864B477067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71C05B-A1C7-5045-B23B-9CD50587F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A2AF51-9FD4-E145-85B2-0759A56D2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7643A-0998-8A4E-8AFA-B1A8D3A6C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06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1B39A-06DF-F748-8E2B-5555D0EB5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18887F-26CB-8F48-9878-9EDB78109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299DF-87E9-EB43-97F2-27864B477067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70DF99-D4AD-384D-9F26-FCA508F4E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7A8FB7-4209-DD49-A969-85577CAB8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7643A-0998-8A4E-8AFA-B1A8D3A6C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89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CC66E2-06EA-F24D-8D21-5BA149D07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299DF-87E9-EB43-97F2-27864B477067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34A272-73F0-CF4F-8CF8-FB929F9E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787C5-6E7D-FF4C-987D-DCC4221FA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7643A-0998-8A4E-8AFA-B1A8D3A6C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9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58BFC-6252-A347-9D26-3D22A4C59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F588C-087C-8144-84D7-B7021AAC3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1CD4B8-E0D3-9643-83BF-391DD13ED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42E2DB-9E4C-514A-A8F7-0C18662E9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299DF-87E9-EB43-97F2-27864B477067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CB873E-1219-9940-AF85-8CD82DB6A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06641-DE98-734C-A2AB-F0628B90C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7643A-0998-8A4E-8AFA-B1A8D3A6C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93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C0D0D-535B-1046-909C-969275558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2904EC-1C98-DC42-A2D3-AAE630D56C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DE81E9-AC8C-444B-9158-CFA066D8F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BD8826-BEB1-2B4A-899A-BB27CB45F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299DF-87E9-EB43-97F2-27864B477067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8AA20-9A38-074A-889E-9E978801F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A3A6EF-9F81-5D42-A6BD-748DC3558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7643A-0998-8A4E-8AFA-B1A8D3A6C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23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B8BCC-C510-884D-9D7E-7B5F9E6F4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24DABF-BE9E-5F44-A04E-8BE3D37C8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3FE89-4547-FF4B-A041-FA482E4A0E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299DF-87E9-EB43-97F2-27864B477067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A458E-F8E8-BC43-8015-73E7E7A456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D35C4-0BC6-924C-A160-0FBC8D9A0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7643A-0998-8A4E-8AFA-B1A8D3A6C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8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nottingham.ac.uk/clinicalscholar/index.aspx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dx.doi.org/10.1136/bmjopen-2022-EMS.5" TargetMode="Externa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doi.org/10.1136/bmj.n2061" TargetMode="Externa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doi.org/10.1186/s40814-019-0425-6" TargetMode="Externa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136/bmjopen-2019-029954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86/s40814-019-0425-6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nihr.ac.uk/health-and-care-professionals/engagement-and-participation-in-research/involve-patients.htm" TargetMode="External"/><Relationship Id="rId4" Type="http://schemas.openxmlformats.org/officeDocument/2006/relationships/hyperlink" Target="https://www.nihr.ac.uk/explore-nihr/academy-programmes/hee-nihr-integrated-clinical-and-practitioner-academic-programme.htm#four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hyperlink" Target="mailto:enquiries@lincoln.ac.uk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Gwhitley@lincoln.ac.uk" TargetMode="Externa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nihr.ac.uk/explore-nihr/academy-programmes/hee-nihr-integrated-clinical-and-practitioner-academic-programme.htm#four" TargetMode="Externa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7F0E4-2D31-F949-AEF1-E06ED801B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594" y="3230648"/>
            <a:ext cx="9144000" cy="1084004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Designing a complex intervention development study: experiences from a postdoctoral fellowship application</a:t>
            </a:r>
            <a:endParaRPr lang="en-US" sz="3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97D06C-113F-324C-B159-E2C9CC2A8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594" y="4898367"/>
            <a:ext cx="9144000" cy="690044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Dr Gregory A. Whitley PhD MCPara</a:t>
            </a:r>
          </a:p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19-Apr-2023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848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solution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713D4D-E366-D50C-43A5-F8DAF3402A5A}"/>
              </a:ext>
            </a:extLst>
          </p:cNvPr>
          <p:cNvSpPr txBox="1">
            <a:spLocks/>
          </p:cNvSpPr>
          <p:nvPr/>
        </p:nvSpPr>
        <p:spPr>
          <a:xfrm>
            <a:off x="838200" y="1559103"/>
            <a:ext cx="5059166" cy="39889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latin typeface="Helvetica" panose="020B0604020202020204" pitchFamily="34" charset="0"/>
                <a:cs typeface="Helvetica" panose="020B0604020202020204" pitchFamily="34" charset="0"/>
              </a:rPr>
              <a:t>Development process</a:t>
            </a: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GB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6B56420-931C-1AE8-6956-4D6D91D3EE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569" r="32853" b="21348"/>
          <a:stretch/>
        </p:blipFill>
        <p:spPr>
          <a:xfrm>
            <a:off x="838200" y="2124182"/>
            <a:ext cx="6198670" cy="33288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EB183B-AE5B-D7D8-3FA7-B1AB284D9F3F}"/>
              </a:ext>
            </a:extLst>
          </p:cNvPr>
          <p:cNvSpPr/>
          <p:nvPr/>
        </p:nvSpPr>
        <p:spPr>
          <a:xfrm>
            <a:off x="6719299" y="713344"/>
            <a:ext cx="4869950" cy="676226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</a:rPr>
              <a:t>Date: 15-Jun-2021</a:t>
            </a:r>
          </a:p>
        </p:txBody>
      </p:sp>
    </p:spTree>
    <p:extLst>
      <p:ext uri="{BB962C8B-B14F-4D97-AF65-F5344CB8AC3E}">
        <p14:creationId xmlns:p14="http://schemas.microsoft.com/office/powerpoint/2010/main" val="401502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38"/>
    </mc:Choice>
    <mc:Fallback xmlns="">
      <p:transition spd="slow" advTm="4803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solution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713D4D-E366-D50C-43A5-F8DAF3402A5A}"/>
              </a:ext>
            </a:extLst>
          </p:cNvPr>
          <p:cNvSpPr txBox="1">
            <a:spLocks/>
          </p:cNvSpPr>
          <p:nvPr/>
        </p:nvSpPr>
        <p:spPr>
          <a:xfrm>
            <a:off x="838200" y="1559103"/>
            <a:ext cx="5059166" cy="39889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latin typeface="Helvetica" panose="020B0604020202020204" pitchFamily="34" charset="0"/>
                <a:cs typeface="Helvetica" panose="020B0604020202020204" pitchFamily="34" charset="0"/>
              </a:rPr>
              <a:t>Development process</a:t>
            </a: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GB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EB183B-AE5B-D7D8-3FA7-B1AB284D9F3F}"/>
              </a:ext>
            </a:extLst>
          </p:cNvPr>
          <p:cNvSpPr/>
          <p:nvPr/>
        </p:nvSpPr>
        <p:spPr>
          <a:xfrm>
            <a:off x="6719299" y="713344"/>
            <a:ext cx="4869950" cy="676226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</a:rPr>
              <a:t>Date: 25-Jun-2021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BFCC1AA-65B4-11BF-25D3-FF006F1318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735" r="32253" b="20149"/>
          <a:stretch/>
        </p:blipFill>
        <p:spPr>
          <a:xfrm>
            <a:off x="838200" y="1969167"/>
            <a:ext cx="6238703" cy="35069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624CC5-CE5B-F460-D4B3-8E0B2C19D9E6}"/>
              </a:ext>
            </a:extLst>
          </p:cNvPr>
          <p:cNvSpPr txBox="1"/>
          <p:nvPr/>
        </p:nvSpPr>
        <p:spPr>
          <a:xfrm>
            <a:off x="7859730" y="2613392"/>
            <a:ext cx="18904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Changes: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Review dropped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Feasibility testing added</a:t>
            </a:r>
          </a:p>
        </p:txBody>
      </p:sp>
    </p:spTree>
    <p:extLst>
      <p:ext uri="{BB962C8B-B14F-4D97-AF65-F5344CB8AC3E}">
        <p14:creationId xmlns:p14="http://schemas.microsoft.com/office/powerpoint/2010/main" val="169079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38"/>
    </mc:Choice>
    <mc:Fallback xmlns="">
      <p:transition spd="slow" advTm="4803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solution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713D4D-E366-D50C-43A5-F8DAF3402A5A}"/>
              </a:ext>
            </a:extLst>
          </p:cNvPr>
          <p:cNvSpPr txBox="1">
            <a:spLocks/>
          </p:cNvSpPr>
          <p:nvPr/>
        </p:nvSpPr>
        <p:spPr>
          <a:xfrm>
            <a:off x="838200" y="1559103"/>
            <a:ext cx="5059166" cy="39889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latin typeface="Helvetica" panose="020B0604020202020204" pitchFamily="34" charset="0"/>
                <a:cs typeface="Helvetica" panose="020B0604020202020204" pitchFamily="34" charset="0"/>
              </a:rPr>
              <a:t>Development process</a:t>
            </a: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GB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EB183B-AE5B-D7D8-3FA7-B1AB284D9F3F}"/>
              </a:ext>
            </a:extLst>
          </p:cNvPr>
          <p:cNvSpPr/>
          <p:nvPr/>
        </p:nvSpPr>
        <p:spPr>
          <a:xfrm>
            <a:off x="6719299" y="713344"/>
            <a:ext cx="4869950" cy="676226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</a:rPr>
              <a:t>Date: 12-Jul-2021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624CC5-CE5B-F460-D4B3-8E0B2C19D9E6}"/>
              </a:ext>
            </a:extLst>
          </p:cNvPr>
          <p:cNvSpPr txBox="1"/>
          <p:nvPr/>
        </p:nvSpPr>
        <p:spPr>
          <a:xfrm>
            <a:off x="9154274" y="2305615"/>
            <a:ext cx="21995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Changes: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Previous evidence added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Consensus methods expanded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F35D429-3E3A-60BA-73BA-5F56A35329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15" t="17978" r="5783" b="28240"/>
          <a:stretch/>
        </p:blipFill>
        <p:spPr>
          <a:xfrm>
            <a:off x="838200" y="2041006"/>
            <a:ext cx="8167955" cy="333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2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38"/>
    </mc:Choice>
    <mc:Fallback xmlns="">
      <p:transition spd="slow" advTm="4803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solution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713D4D-E366-D50C-43A5-F8DAF3402A5A}"/>
              </a:ext>
            </a:extLst>
          </p:cNvPr>
          <p:cNvSpPr txBox="1">
            <a:spLocks/>
          </p:cNvSpPr>
          <p:nvPr/>
        </p:nvSpPr>
        <p:spPr>
          <a:xfrm>
            <a:off x="838200" y="1559103"/>
            <a:ext cx="5059166" cy="39889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latin typeface="Helvetica" panose="020B0604020202020204" pitchFamily="34" charset="0"/>
                <a:cs typeface="Helvetica" panose="020B0604020202020204" pitchFamily="34" charset="0"/>
              </a:rPr>
              <a:t>Development process</a:t>
            </a: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GB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EB183B-AE5B-D7D8-3FA7-B1AB284D9F3F}"/>
              </a:ext>
            </a:extLst>
          </p:cNvPr>
          <p:cNvSpPr/>
          <p:nvPr/>
        </p:nvSpPr>
        <p:spPr>
          <a:xfrm>
            <a:off x="6719299" y="713344"/>
            <a:ext cx="4869950" cy="676226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</a:rPr>
              <a:t>Date: 06-Sep-2021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624CC5-CE5B-F460-D4B3-8E0B2C19D9E6}"/>
              </a:ext>
            </a:extLst>
          </p:cNvPr>
          <p:cNvSpPr txBox="1"/>
          <p:nvPr/>
        </p:nvSpPr>
        <p:spPr>
          <a:xfrm>
            <a:off x="9154274" y="2305615"/>
            <a:ext cx="23116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Changes: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Removed NPT as theoretical framework</a:t>
            </a:r>
          </a:p>
        </p:txBody>
      </p:sp>
      <p:pic>
        <p:nvPicPr>
          <p:cNvPr id="7" name="Picture 6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AAF588D0-6E7E-2072-5BF4-22A13B9797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5" t="17828" r="6082" b="28689"/>
          <a:stretch/>
        </p:blipFill>
        <p:spPr>
          <a:xfrm>
            <a:off x="838200" y="2083946"/>
            <a:ext cx="8270696" cy="33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38"/>
    </mc:Choice>
    <mc:Fallback xmlns="">
      <p:transition spd="slow" advTm="4803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solution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713D4D-E366-D50C-43A5-F8DAF3402A5A}"/>
              </a:ext>
            </a:extLst>
          </p:cNvPr>
          <p:cNvSpPr txBox="1">
            <a:spLocks/>
          </p:cNvSpPr>
          <p:nvPr/>
        </p:nvSpPr>
        <p:spPr>
          <a:xfrm>
            <a:off x="838200" y="1559103"/>
            <a:ext cx="5059166" cy="39889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latin typeface="Helvetica" panose="020B0604020202020204" pitchFamily="34" charset="0"/>
                <a:cs typeface="Helvetica" panose="020B0604020202020204" pitchFamily="34" charset="0"/>
              </a:rPr>
              <a:t>Development process</a:t>
            </a: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GB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EB183B-AE5B-D7D8-3FA7-B1AB284D9F3F}"/>
              </a:ext>
            </a:extLst>
          </p:cNvPr>
          <p:cNvSpPr/>
          <p:nvPr/>
        </p:nvSpPr>
        <p:spPr>
          <a:xfrm>
            <a:off x="6719299" y="713344"/>
            <a:ext cx="4869950" cy="676226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</a:rPr>
              <a:t>Date: 22-Nov-2021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624CC5-CE5B-F460-D4B3-8E0B2C19D9E6}"/>
              </a:ext>
            </a:extLst>
          </p:cNvPr>
          <p:cNvSpPr txBox="1"/>
          <p:nvPr/>
        </p:nvSpPr>
        <p:spPr>
          <a:xfrm>
            <a:off x="9154274" y="2305615"/>
            <a:ext cx="23116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Changes: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Added review back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Restructure consensus methods</a:t>
            </a:r>
          </a:p>
        </p:txBody>
      </p:sp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F11E146-BFB2-FCEC-3A0D-CBB959106A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02" b="24045"/>
          <a:stretch/>
        </p:blipFill>
        <p:spPr>
          <a:xfrm>
            <a:off x="838201" y="2078526"/>
            <a:ext cx="7792092" cy="340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2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38"/>
    </mc:Choice>
    <mc:Fallback xmlns="">
      <p:transition spd="slow" advTm="4803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solution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713D4D-E366-D50C-43A5-F8DAF3402A5A}"/>
              </a:ext>
            </a:extLst>
          </p:cNvPr>
          <p:cNvSpPr txBox="1">
            <a:spLocks/>
          </p:cNvSpPr>
          <p:nvPr/>
        </p:nvSpPr>
        <p:spPr>
          <a:xfrm>
            <a:off x="838200" y="1559103"/>
            <a:ext cx="5059166" cy="39889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latin typeface="Helvetica" panose="020B0604020202020204" pitchFamily="34" charset="0"/>
                <a:cs typeface="Helvetica" panose="020B0604020202020204" pitchFamily="34" charset="0"/>
              </a:rPr>
              <a:t>Development process</a:t>
            </a: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GB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EB183B-AE5B-D7D8-3FA7-B1AB284D9F3F}"/>
              </a:ext>
            </a:extLst>
          </p:cNvPr>
          <p:cNvSpPr/>
          <p:nvPr/>
        </p:nvSpPr>
        <p:spPr>
          <a:xfrm>
            <a:off x="6719299" y="713344"/>
            <a:ext cx="4869950" cy="676226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</a:rPr>
              <a:t>Date: 11-Mar-2022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624CC5-CE5B-F460-D4B3-8E0B2C19D9E6}"/>
              </a:ext>
            </a:extLst>
          </p:cNvPr>
          <p:cNvSpPr txBox="1"/>
          <p:nvPr/>
        </p:nvSpPr>
        <p:spPr>
          <a:xfrm>
            <a:off x="9154274" y="2305615"/>
            <a:ext cx="2311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Changes: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Minor tweaks to wording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C3E3346-19F9-F2CB-B4EE-56B9E186A5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02" b="20300"/>
          <a:stretch/>
        </p:blipFill>
        <p:spPr>
          <a:xfrm>
            <a:off x="838200" y="2081721"/>
            <a:ext cx="7502000" cy="346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1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38"/>
    </mc:Choice>
    <mc:Fallback xmlns="">
      <p:transition spd="slow" advTm="4803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solution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713D4D-E366-D50C-43A5-F8DAF3402A5A}"/>
              </a:ext>
            </a:extLst>
          </p:cNvPr>
          <p:cNvSpPr txBox="1">
            <a:spLocks/>
          </p:cNvSpPr>
          <p:nvPr/>
        </p:nvSpPr>
        <p:spPr>
          <a:xfrm>
            <a:off x="838200" y="1559103"/>
            <a:ext cx="5059166" cy="39889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latin typeface="Helvetica" panose="020B0604020202020204" pitchFamily="34" charset="0"/>
                <a:cs typeface="Helvetica" panose="020B0604020202020204" pitchFamily="34" charset="0"/>
              </a:rPr>
              <a:t>Development process</a:t>
            </a: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GB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EB183B-AE5B-D7D8-3FA7-B1AB284D9F3F}"/>
              </a:ext>
            </a:extLst>
          </p:cNvPr>
          <p:cNvSpPr/>
          <p:nvPr/>
        </p:nvSpPr>
        <p:spPr>
          <a:xfrm>
            <a:off x="6719299" y="713344"/>
            <a:ext cx="4869950" cy="676226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</a:rPr>
              <a:t>Date: 31-Mar-2022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624CC5-CE5B-F460-D4B3-8E0B2C19D9E6}"/>
              </a:ext>
            </a:extLst>
          </p:cNvPr>
          <p:cNvSpPr txBox="1"/>
          <p:nvPr/>
        </p:nvSpPr>
        <p:spPr>
          <a:xfrm>
            <a:off x="8342616" y="2305615"/>
            <a:ext cx="31233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Changes: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Reframed whole study within a Realist approach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Realist review &amp; Realist evaluation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Develop IPTs/Refine IPTs/Test PTs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6CE0C28-26DF-25FD-C651-841CFE3796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02" b="20449"/>
          <a:stretch/>
        </p:blipFill>
        <p:spPr>
          <a:xfrm>
            <a:off x="838200" y="2115766"/>
            <a:ext cx="7257836" cy="334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7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38"/>
    </mc:Choice>
    <mc:Fallback xmlns="">
      <p:transition spd="slow" advTm="4803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solution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713D4D-E366-D50C-43A5-F8DAF3402A5A}"/>
              </a:ext>
            </a:extLst>
          </p:cNvPr>
          <p:cNvSpPr txBox="1">
            <a:spLocks/>
          </p:cNvSpPr>
          <p:nvPr/>
        </p:nvSpPr>
        <p:spPr>
          <a:xfrm>
            <a:off x="838200" y="1559103"/>
            <a:ext cx="5059166" cy="39889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latin typeface="Helvetica" panose="020B0604020202020204" pitchFamily="34" charset="0"/>
                <a:cs typeface="Helvetica" panose="020B0604020202020204" pitchFamily="34" charset="0"/>
              </a:rPr>
              <a:t>Development process</a:t>
            </a: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GB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EB183B-AE5B-D7D8-3FA7-B1AB284D9F3F}"/>
              </a:ext>
            </a:extLst>
          </p:cNvPr>
          <p:cNvSpPr/>
          <p:nvPr/>
        </p:nvSpPr>
        <p:spPr>
          <a:xfrm>
            <a:off x="6719299" y="713344"/>
            <a:ext cx="4869950" cy="676226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</a:rPr>
              <a:t>Date: 13-Apr-2022</a:t>
            </a: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F5B4D5D-75F0-5955-32F7-D9CF3E28BB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36" b="34082"/>
          <a:stretch/>
        </p:blipFill>
        <p:spPr>
          <a:xfrm>
            <a:off x="838200" y="2095928"/>
            <a:ext cx="8472282" cy="30720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2CA553-772F-B80C-6FE8-5765115D8D2F}"/>
              </a:ext>
            </a:extLst>
          </p:cNvPr>
          <p:cNvSpPr txBox="1"/>
          <p:nvPr/>
        </p:nvSpPr>
        <p:spPr>
          <a:xfrm>
            <a:off x="9310482" y="2305615"/>
            <a:ext cx="21554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Changes: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Streamlined consensus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Removed “informed by realist methods COM-B”</a:t>
            </a:r>
          </a:p>
        </p:txBody>
      </p:sp>
    </p:spTree>
    <p:extLst>
      <p:ext uri="{BB962C8B-B14F-4D97-AF65-F5344CB8AC3E}">
        <p14:creationId xmlns:p14="http://schemas.microsoft.com/office/powerpoint/2010/main" val="23723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38"/>
    </mc:Choice>
    <mc:Fallback xmlns="">
      <p:transition spd="slow" advTm="4803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solution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713D4D-E366-D50C-43A5-F8DAF3402A5A}"/>
              </a:ext>
            </a:extLst>
          </p:cNvPr>
          <p:cNvSpPr txBox="1">
            <a:spLocks/>
          </p:cNvSpPr>
          <p:nvPr/>
        </p:nvSpPr>
        <p:spPr>
          <a:xfrm>
            <a:off x="838200" y="1559103"/>
            <a:ext cx="5059166" cy="39889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latin typeface="Helvetica" panose="020B0604020202020204" pitchFamily="34" charset="0"/>
                <a:cs typeface="Helvetica" panose="020B0604020202020204" pitchFamily="34" charset="0"/>
              </a:rPr>
              <a:t>Development process</a:t>
            </a: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GB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EB183B-AE5B-D7D8-3FA7-B1AB284D9F3F}"/>
              </a:ext>
            </a:extLst>
          </p:cNvPr>
          <p:cNvSpPr/>
          <p:nvPr/>
        </p:nvSpPr>
        <p:spPr>
          <a:xfrm>
            <a:off x="6719299" y="713344"/>
            <a:ext cx="4869950" cy="676226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</a:rPr>
              <a:t>Date: 29-Apr-2022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624CC5-CE5B-F460-D4B3-8E0B2C19D9E6}"/>
              </a:ext>
            </a:extLst>
          </p:cNvPr>
          <p:cNvSpPr txBox="1"/>
          <p:nvPr/>
        </p:nvSpPr>
        <p:spPr>
          <a:xfrm>
            <a:off x="9310482" y="2305615"/>
            <a:ext cx="2311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Changes: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Feasibility study refined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BAC6146-D4D4-B364-5D50-CAFDA9E730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03" b="33782"/>
          <a:stretch/>
        </p:blipFill>
        <p:spPr>
          <a:xfrm>
            <a:off x="838200" y="2110629"/>
            <a:ext cx="8567073" cy="318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2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38"/>
    </mc:Choice>
    <mc:Fallback xmlns="">
      <p:transition spd="slow" advTm="48038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solution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713D4D-E366-D50C-43A5-F8DAF3402A5A}"/>
              </a:ext>
            </a:extLst>
          </p:cNvPr>
          <p:cNvSpPr txBox="1">
            <a:spLocks/>
          </p:cNvSpPr>
          <p:nvPr/>
        </p:nvSpPr>
        <p:spPr>
          <a:xfrm>
            <a:off x="838200" y="1559103"/>
            <a:ext cx="5059166" cy="34957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latin typeface="Helvetica" panose="020B0604020202020204" pitchFamily="34" charset="0"/>
                <a:cs typeface="Helvetica" panose="020B0604020202020204" pitchFamily="34" charset="0"/>
              </a:rPr>
              <a:t>Time</a:t>
            </a:r>
          </a:p>
          <a:p>
            <a:r>
              <a:rPr lang="en-GB" u="sng" dirty="0">
                <a:latin typeface="Helvetica" panose="020B0604020202020204" pitchFamily="34" charset="0"/>
                <a:cs typeface="Helvetica" panose="020B0604020202020204" pitchFamily="34" charset="0"/>
              </a:rPr>
              <a:t>12-18 months</a:t>
            </a: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 to develop a competitive postdoc fellowship application.</a:t>
            </a:r>
          </a:p>
          <a:p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Juggling other clinical and academic commitments is challenging!</a:t>
            </a:r>
          </a:p>
          <a:p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Personal life?</a:t>
            </a:r>
          </a:p>
          <a:p>
            <a:pPr marL="0" indent="0">
              <a:buNone/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GB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Picture 6" descr="Melting wall clock on gray background">
            <a:extLst>
              <a:ext uri="{FF2B5EF4-FFF2-40B4-BE49-F238E27FC236}">
                <a16:creationId xmlns:a16="http://schemas.microsoft.com/office/drawing/2014/main" id="{5FCD2874-2CB3-C8EA-BDD2-89FC9CC99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636" y="626723"/>
            <a:ext cx="5423144" cy="435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5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38"/>
    </mc:Choice>
    <mc:Fallback xmlns="">
      <p:transition spd="slow" advTm="48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Disclaimer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8197D8-8101-5C40-A6A6-7603169A0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907" y="2219243"/>
            <a:ext cx="10917682" cy="22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dirty="0">
                <a:latin typeface="Helvetica" pitchFamily="2" charset="0"/>
              </a:rPr>
              <a:t>This project was funded by the NIHR [Applied Research Collaboration – East Midlands] and Health Education England. The views expressed are those of the author(s) and not necessarily those of the NIHR or the Department of Health and Social Care.</a:t>
            </a:r>
            <a:endParaRPr lang="en-GB" altLang="en-US" sz="2800" u="sng" dirty="0">
              <a:latin typeface="Helvetica" pitchFamily="2" charset="0"/>
            </a:endParaRPr>
          </a:p>
          <a:p>
            <a:endParaRPr lang="en-GB" altLang="en-US" sz="2000" u="sng" dirty="0">
              <a:latin typeface="Helvetica" pitchFamily="2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E6640ED-CF4D-F1A6-D2B9-F279EFD34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131" y="375231"/>
            <a:ext cx="5361294" cy="95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78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38"/>
    </mc:Choice>
    <mc:Fallback xmlns="">
      <p:transition spd="slow" advTm="4803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solution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B28F4E-968E-4686-CD6A-E5855141B2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50" t="25019" r="29466" b="37977"/>
          <a:stretch/>
        </p:blipFill>
        <p:spPr>
          <a:xfrm>
            <a:off x="535166" y="1345916"/>
            <a:ext cx="11121668" cy="385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6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38"/>
    </mc:Choice>
    <mc:Fallback xmlns="">
      <p:transition spd="slow" advTm="4803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solution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713D4D-E366-D50C-43A5-F8DAF3402A5A}"/>
              </a:ext>
            </a:extLst>
          </p:cNvPr>
          <p:cNvSpPr txBox="1">
            <a:spLocks/>
          </p:cNvSpPr>
          <p:nvPr/>
        </p:nvSpPr>
        <p:spPr>
          <a:xfrm>
            <a:off x="838200" y="1559103"/>
            <a:ext cx="5059166" cy="39889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latin typeface="Helvetica" panose="020B0604020202020204" pitchFamily="34" charset="0"/>
                <a:cs typeface="Helvetica" panose="020B0604020202020204" pitchFamily="34" charset="0"/>
              </a:rPr>
              <a:t>Funding</a:t>
            </a: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Postdoc bridging award</a:t>
            </a:r>
          </a:p>
          <a:p>
            <a:pPr lvl="1"/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Salary [time]</a:t>
            </a:r>
          </a:p>
          <a:p>
            <a:pPr lvl="1"/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Team – Mentors</a:t>
            </a:r>
          </a:p>
          <a:p>
            <a:pPr lvl="1"/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PPIE</a:t>
            </a:r>
          </a:p>
          <a:p>
            <a:pPr lvl="1"/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Action Learning Sets</a:t>
            </a:r>
          </a:p>
          <a:p>
            <a:pPr lvl="1"/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Mock interview</a:t>
            </a:r>
          </a:p>
          <a:p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May 2021-22</a:t>
            </a:r>
          </a:p>
          <a:p>
            <a:pPr marL="0" indent="0">
              <a:buNone/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GB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308213-BAC3-07F3-8973-E0DF412AF0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1" t="19626" r="24831" b="34120"/>
          <a:stretch/>
        </p:blipFill>
        <p:spPr>
          <a:xfrm>
            <a:off x="5173712" y="1801123"/>
            <a:ext cx="6562949" cy="23929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6EF857-D2AF-2EB8-168B-9556F486DF11}"/>
              </a:ext>
            </a:extLst>
          </p:cNvPr>
          <p:cNvSpPr txBox="1"/>
          <p:nvPr/>
        </p:nvSpPr>
        <p:spPr>
          <a:xfrm>
            <a:off x="5173712" y="4517056"/>
            <a:ext cx="6562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hlinkClick r:id="rId4"/>
              </a:rPr>
              <a:t>https://www.nottingham.ac.uk/clinicalscholar/index.aspx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924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38"/>
    </mc:Choice>
    <mc:Fallback xmlns="">
      <p:transition spd="slow" advTm="48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solution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308213-BAC3-07F3-8973-E0DF412AF0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1" t="19626" r="24831" b="34120"/>
          <a:stretch/>
        </p:blipFill>
        <p:spPr>
          <a:xfrm>
            <a:off x="625935" y="939376"/>
            <a:ext cx="10940130" cy="398894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8345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8038">
        <p159:morph option="byObject"/>
      </p:transition>
    </mc:Choice>
    <mc:Fallback xmlns="">
      <p:transition spd="slow" advTm="48038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solution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A70E1FA7-35F4-26C4-334A-92C076EF8A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419694"/>
              </p:ext>
            </p:extLst>
          </p:nvPr>
        </p:nvGraphicFramePr>
        <p:xfrm>
          <a:off x="1302534" y="1624270"/>
          <a:ext cx="4793466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3466">
                  <a:extLst>
                    <a:ext uri="{9D8B030D-6E8A-4147-A177-3AD203B41FA5}">
                      <a16:colId xmlns:a16="http://schemas.microsoft.com/office/drawing/2014/main" val="8917399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Postdoc bridging award costings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7434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Salary 0.5 days per week EMAS + matched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398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Salary 0.5 days per week </a:t>
                      </a:r>
                      <a:r>
                        <a:rPr lang="en-GB" dirty="0" err="1"/>
                        <a:t>UoL</a:t>
                      </a:r>
                      <a:r>
                        <a:rPr lang="en-GB" dirty="0"/>
                        <a:t> + scholarly activity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020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PPIE – Children and young people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626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PPIE – </a:t>
                      </a:r>
                      <a:r>
                        <a:rPr lang="en-US" dirty="0"/>
                        <a:t>Healthier Ageing Patient and Public Involvement (HAPPI) group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5834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Conference attendance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3099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Open Access fee for a PhD publication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3761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Total</a:t>
                      </a:r>
                      <a:r>
                        <a:rPr lang="en-GB" dirty="0"/>
                        <a:t>: £13730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001253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AAE3729-228D-778C-BEB8-AF42BB60B605}"/>
              </a:ext>
            </a:extLst>
          </p:cNvPr>
          <p:cNvSpPr txBox="1"/>
          <p:nvPr/>
        </p:nvSpPr>
        <p:spPr>
          <a:xfrm>
            <a:off x="5727969" y="1890445"/>
            <a:ext cx="54544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/>
              <a:t>Up to £14,000</a:t>
            </a:r>
          </a:p>
          <a:p>
            <a:pPr algn="ctr"/>
            <a:r>
              <a:rPr lang="en-GB" sz="3200" dirty="0"/>
              <a:t>[funder dependent]</a:t>
            </a:r>
          </a:p>
        </p:txBody>
      </p:sp>
    </p:spTree>
    <p:extLst>
      <p:ext uri="{BB962C8B-B14F-4D97-AF65-F5344CB8AC3E}">
        <p14:creationId xmlns:p14="http://schemas.microsoft.com/office/powerpoint/2010/main" val="2106255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8038">
        <p159:morph option="byObject"/>
      </p:transition>
    </mc:Choice>
    <mc:Fallback xmlns="">
      <p:transition spd="slow" advTm="48038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solution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713D4D-E366-D50C-43A5-F8DAF3402A5A}"/>
              </a:ext>
            </a:extLst>
          </p:cNvPr>
          <p:cNvSpPr txBox="1">
            <a:spLocks/>
          </p:cNvSpPr>
          <p:nvPr/>
        </p:nvSpPr>
        <p:spPr>
          <a:xfrm>
            <a:off x="838200" y="1559103"/>
            <a:ext cx="5059166" cy="39889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Team</a:t>
            </a:r>
          </a:p>
          <a:p>
            <a:r>
              <a:rPr lang="en-GB" sz="2400" dirty="0">
                <a:latin typeface="Helvetica" panose="020B0604020202020204" pitchFamily="34" charset="0"/>
                <a:cs typeface="Helvetica" panose="020B0604020202020204" pitchFamily="34" charset="0"/>
              </a:rPr>
              <a:t>Consider the following:</a:t>
            </a:r>
          </a:p>
          <a:p>
            <a:pPr lvl="1"/>
            <a:r>
              <a:rPr lang="en-GB" sz="2000" dirty="0">
                <a:latin typeface="Helvetica" panose="020B0604020202020204" pitchFamily="34" charset="0"/>
                <a:cs typeface="Helvetica" panose="020B0604020202020204" pitchFamily="34" charset="0"/>
              </a:rPr>
              <a:t>Topic experts [population/condition]</a:t>
            </a:r>
          </a:p>
          <a:p>
            <a:pPr lvl="1"/>
            <a:r>
              <a:rPr lang="en-GB" sz="2000" dirty="0">
                <a:latin typeface="Helvetica" panose="020B0604020202020204" pitchFamily="34" charset="0"/>
                <a:cs typeface="Helvetica" panose="020B0604020202020204" pitchFamily="34" charset="0"/>
              </a:rPr>
              <a:t>Methods experts</a:t>
            </a:r>
          </a:p>
          <a:p>
            <a:pPr lvl="1"/>
            <a:r>
              <a:rPr lang="en-GB" sz="2000" dirty="0">
                <a:latin typeface="Helvetica" panose="020B0604020202020204" pitchFamily="34" charset="0"/>
                <a:cs typeface="Helvetica" panose="020B0604020202020204" pitchFamily="34" charset="0"/>
              </a:rPr>
              <a:t>Wider context [other relevant specialities]</a:t>
            </a:r>
          </a:p>
          <a:p>
            <a:r>
              <a:rPr lang="en-GB" sz="2400" dirty="0">
                <a:latin typeface="Helvetica" panose="020B0604020202020204" pitchFamily="34" charset="0"/>
                <a:cs typeface="Helvetica" panose="020B0604020202020204" pitchFamily="34" charset="0"/>
              </a:rPr>
              <a:t>Networking takes time</a:t>
            </a:r>
          </a:p>
          <a:p>
            <a:r>
              <a:rPr lang="en-GB" sz="2400" dirty="0">
                <a:latin typeface="Helvetica" panose="020B0604020202020204" pitchFamily="34" charset="0"/>
                <a:cs typeface="Helvetica" panose="020B0604020202020204" pitchFamily="34" charset="0"/>
              </a:rPr>
              <a:t>Research Design Service</a:t>
            </a:r>
          </a:p>
          <a:p>
            <a:r>
              <a:rPr lang="en-GB" sz="2400" dirty="0">
                <a:latin typeface="Helvetica" panose="020B0604020202020204" pitchFamily="34" charset="0"/>
                <a:cs typeface="Helvetica" panose="020B0604020202020204" pitchFamily="34" charset="0"/>
              </a:rPr>
              <a:t>NIHR Infrastructure (ARC/BRC)</a:t>
            </a:r>
          </a:p>
        </p:txBody>
      </p:sp>
      <p:pic>
        <p:nvPicPr>
          <p:cNvPr id="5" name="Picture 4" descr="Business team brainstorming">
            <a:extLst>
              <a:ext uri="{FF2B5EF4-FFF2-40B4-BE49-F238E27FC236}">
                <a16:creationId xmlns:a16="http://schemas.microsoft.com/office/drawing/2014/main" id="{7519C7F7-CD51-3428-8069-232A87C66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151" y="1051457"/>
            <a:ext cx="5725274" cy="381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5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38"/>
    </mc:Choice>
    <mc:Fallback xmlns="">
      <p:transition spd="slow" advTm="48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solution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713D4D-E366-D50C-43A5-F8DAF3402A5A}"/>
              </a:ext>
            </a:extLst>
          </p:cNvPr>
          <p:cNvSpPr txBox="1">
            <a:spLocks/>
          </p:cNvSpPr>
          <p:nvPr/>
        </p:nvSpPr>
        <p:spPr>
          <a:xfrm>
            <a:off x="838200" y="1559103"/>
            <a:ext cx="5059166" cy="32902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My Team:</a:t>
            </a:r>
          </a:p>
          <a:p>
            <a:pPr marL="0" indent="0">
              <a:buNone/>
            </a:pPr>
            <a:r>
              <a:rPr lang="en-GB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Academic Mentors: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latin typeface="Helvetica" panose="020B0604020202020204" pitchFamily="34" charset="0"/>
                <a:cs typeface="Helvetica" panose="020B0604020202020204" pitchFamily="34" charset="0"/>
              </a:rPr>
              <a:t>Prof. Niro Siriwardena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latin typeface="Helvetica" panose="020B0604020202020204" pitchFamily="34" charset="0"/>
                <a:cs typeface="Helvetica" panose="020B0604020202020204" pitchFamily="34" charset="0"/>
              </a:rPr>
              <a:t>Prof. Sarah </a:t>
            </a:r>
            <a:r>
              <a:rPr lang="en-GB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Redsell</a:t>
            </a:r>
            <a:endParaRPr lang="en-GB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A.Prof</a:t>
            </a:r>
            <a:r>
              <a:rPr lang="en-GB" sz="2400" dirty="0">
                <a:latin typeface="Helvetica" panose="020B0604020202020204" pitchFamily="34" charset="0"/>
                <a:cs typeface="Helvetica" panose="020B0604020202020204" pitchFamily="34" charset="0"/>
              </a:rPr>
              <a:t> Paul Leighton</a:t>
            </a:r>
          </a:p>
          <a:p>
            <a:pPr marL="0" indent="0">
              <a:buNone/>
            </a:pPr>
            <a:r>
              <a:rPr lang="en-GB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Practice Mentors: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GB" sz="2400" dirty="0">
                <a:latin typeface="Helvetica" panose="020B0604020202020204" pitchFamily="34" charset="0"/>
                <a:cs typeface="Helvetica" panose="020B0604020202020204" pitchFamily="34" charset="0"/>
              </a:rPr>
              <a:t>Prof Julia Williams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GB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A.Prof</a:t>
            </a:r>
            <a:r>
              <a:rPr lang="en-GB" sz="2400" dirty="0">
                <a:latin typeface="Helvetica" panose="020B0604020202020204" pitchFamily="34" charset="0"/>
                <a:cs typeface="Helvetica" panose="020B0604020202020204" pitchFamily="34" charset="0"/>
              </a:rPr>
              <a:t> Bill Lord</a:t>
            </a:r>
          </a:p>
        </p:txBody>
      </p:sp>
      <p:pic>
        <p:nvPicPr>
          <p:cNvPr id="1026" name="Picture 2" descr="Profile Picture">
            <a:extLst>
              <a:ext uri="{FF2B5EF4-FFF2-40B4-BE49-F238E27FC236}">
                <a16:creationId xmlns:a16="http://schemas.microsoft.com/office/drawing/2014/main" id="{66446853-89CE-9E03-5E43-6782A88FA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136" y="60660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rah REDSELL | Professor | PhD Health Psychology | University of Nottingham,  Nottingham | Notts | School of Health Sciences | Research profile">
            <a:extLst>
              <a:ext uri="{FF2B5EF4-FFF2-40B4-BE49-F238E27FC236}">
                <a16:creationId xmlns:a16="http://schemas.microsoft.com/office/drawing/2014/main" id="{79A2F876-462C-BDD5-3E98-5D62CAC75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625" y="64165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ul LEIGHTON | PhD Sociology | University of Nottingham, Nottingham |  Notts | School of Medicine | Research profile">
            <a:extLst>
              <a:ext uri="{FF2B5EF4-FFF2-40B4-BE49-F238E27FC236}">
                <a16:creationId xmlns:a16="http://schemas.microsoft.com/office/drawing/2014/main" id="{D3D1D453-6274-300A-7D74-B79F99BA3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115" y="655406"/>
            <a:ext cx="1928686" cy="192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z Harris and Julia Williams">
            <a:extLst>
              <a:ext uri="{FF2B5EF4-FFF2-40B4-BE49-F238E27FC236}">
                <a16:creationId xmlns:a16="http://schemas.microsoft.com/office/drawing/2014/main" id="{1C94BCEA-F1DF-FBBA-4454-F78C6D220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328" y="29430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ssociate Professor Bill Lord - Department of Paramedicine">
            <a:extLst>
              <a:ext uri="{FF2B5EF4-FFF2-40B4-BE49-F238E27FC236}">
                <a16:creationId xmlns:a16="http://schemas.microsoft.com/office/drawing/2014/main" id="{A972651B-449A-2C1C-8A51-B11300FD0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27"/>
          <a:stretch/>
        </p:blipFill>
        <p:spPr bwMode="auto">
          <a:xfrm>
            <a:off x="8676312" y="2930223"/>
            <a:ext cx="1866900" cy="215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81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38"/>
    </mc:Choice>
    <mc:Fallback xmlns="">
      <p:transition spd="slow" advTm="48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4" name="Picture 26" descr="HOME | peruki">
            <a:extLst>
              <a:ext uri="{FF2B5EF4-FFF2-40B4-BE49-F238E27FC236}">
                <a16:creationId xmlns:a16="http://schemas.microsoft.com/office/drawing/2014/main" id="{4B5005CE-DFCD-1FC1-6880-2A6984445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494" y="3495551"/>
            <a:ext cx="2619376" cy="108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solution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713D4D-E366-D50C-43A5-F8DAF3402A5A}"/>
              </a:ext>
            </a:extLst>
          </p:cNvPr>
          <p:cNvSpPr txBox="1">
            <a:spLocks/>
          </p:cNvSpPr>
          <p:nvPr/>
        </p:nvSpPr>
        <p:spPr>
          <a:xfrm>
            <a:off x="838200" y="1559103"/>
            <a:ext cx="5059166" cy="32902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My Team:</a:t>
            </a:r>
          </a:p>
        </p:txBody>
      </p:sp>
      <p:pic>
        <p:nvPicPr>
          <p:cNvPr id="2050" name="Picture 2" descr="Research Design Services East Midlands">
            <a:extLst>
              <a:ext uri="{FF2B5EF4-FFF2-40B4-BE49-F238E27FC236}">
                <a16:creationId xmlns:a16="http://schemas.microsoft.com/office/drawing/2014/main" id="{76D47631-5BD6-7FED-3CB1-BCDB1DDA0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126" y="810879"/>
            <a:ext cx="4227174" cy="84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IHR ARC EM logo | arc-em.nihr.ac.uk">
            <a:extLst>
              <a:ext uri="{FF2B5EF4-FFF2-40B4-BE49-F238E27FC236}">
                <a16:creationId xmlns:a16="http://schemas.microsoft.com/office/drawing/2014/main" id="{55229810-BFF1-7BCC-4F8E-8B7FA8959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440" y="175470"/>
            <a:ext cx="5212420" cy="76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ast Midlands Ambulance Service [EMAS]">
            <a:extLst>
              <a:ext uri="{FF2B5EF4-FFF2-40B4-BE49-F238E27FC236}">
                <a16:creationId xmlns:a16="http://schemas.microsoft.com/office/drawing/2014/main" id="{8737DE1F-817C-2C3C-0772-ED440D9C1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2129022"/>
            <a:ext cx="4105275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0161ED32-317C-3C0C-3283-F20D3D234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774" y="3508666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Nottingham Universities – Logo Archive">
            <a:extLst>
              <a:ext uri="{FF2B5EF4-FFF2-40B4-BE49-F238E27FC236}">
                <a16:creationId xmlns:a16="http://schemas.microsoft.com/office/drawing/2014/main" id="{8274F88C-B28E-F667-1D3B-FC7DA9E9C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875" y="204065"/>
            <a:ext cx="2716873" cy="108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Nottingham University Hospitals NHS Trust - We have put together some  information for patients and carers who are asked to come to our hospitals  during the COVID-19 pandemic. It explains the changes">
            <a:extLst>
              <a:ext uri="{FF2B5EF4-FFF2-40B4-BE49-F238E27FC236}">
                <a16:creationId xmlns:a16="http://schemas.microsoft.com/office/drawing/2014/main" id="{20FB0B41-7FD4-92A3-4764-9113EA48D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592" y="3504396"/>
            <a:ext cx="2069841" cy="9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Monash University - World Green Building Council">
            <a:extLst>
              <a:ext uri="{FF2B5EF4-FFF2-40B4-BE49-F238E27FC236}">
                <a16:creationId xmlns:a16="http://schemas.microsoft.com/office/drawing/2014/main" id="{B07ACEC3-A369-D03F-C0C9-82B5E7428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528" y="1500797"/>
            <a:ext cx="2189341" cy="12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Our logos | Brand | Uni of Herts">
            <a:extLst>
              <a:ext uri="{FF2B5EF4-FFF2-40B4-BE49-F238E27FC236}">
                <a16:creationId xmlns:a16="http://schemas.microsoft.com/office/drawing/2014/main" id="{EB9F9A5B-CBB0-E907-240C-D24CA2430C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9" b="28870"/>
          <a:stretch/>
        </p:blipFill>
        <p:spPr bwMode="auto">
          <a:xfrm>
            <a:off x="4852891" y="1664308"/>
            <a:ext cx="2838450" cy="74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University of Alberta">
            <a:extLst>
              <a:ext uri="{FF2B5EF4-FFF2-40B4-BE49-F238E27FC236}">
                <a16:creationId xmlns:a16="http://schemas.microsoft.com/office/drawing/2014/main" id="{56B011A4-C748-3DF2-8D2C-7ED26BA95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0" b="20621"/>
          <a:stretch/>
        </p:blipFill>
        <p:spPr bwMode="auto">
          <a:xfrm>
            <a:off x="8505342" y="2441980"/>
            <a:ext cx="3344345" cy="108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Expressing ourselves: Dalhousie's brand gets a refresh - Dal News - Dalhousie  University">
            <a:extLst>
              <a:ext uri="{FF2B5EF4-FFF2-40B4-BE49-F238E27FC236}">
                <a16:creationId xmlns:a16="http://schemas.microsoft.com/office/drawing/2014/main" id="{81786B30-FFA9-9932-9137-C7524AF69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349" y="2559963"/>
            <a:ext cx="3089097" cy="86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D852F2-A341-DBA1-4B80-BB3344313ADE}"/>
              </a:ext>
            </a:extLst>
          </p:cNvPr>
          <p:cNvSpPr/>
          <p:nvPr/>
        </p:nvSpPr>
        <p:spPr>
          <a:xfrm>
            <a:off x="8558329" y="3796853"/>
            <a:ext cx="3334071" cy="140773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</a:rPr>
              <a:t>Plus many other peers and colleagues…</a:t>
            </a:r>
          </a:p>
        </p:txBody>
      </p:sp>
      <p:pic>
        <p:nvPicPr>
          <p:cNvPr id="2070" name="Picture 22" descr="Yorkshire Ambulance Service NHS Trust – Colour Logo | East Riding Voluntary  Action Services - ERVAS">
            <a:extLst>
              <a:ext uri="{FF2B5EF4-FFF2-40B4-BE49-F238E27FC236}">
                <a16:creationId xmlns:a16="http://schemas.microsoft.com/office/drawing/2014/main" id="{D2B15D56-ABC6-F014-8909-01E3D9FB1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661" y="4649663"/>
            <a:ext cx="2183876" cy="78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North East Ambulance Service [NEAS]">
            <a:extLst>
              <a:ext uri="{FF2B5EF4-FFF2-40B4-BE49-F238E27FC236}">
                <a16:creationId xmlns:a16="http://schemas.microsoft.com/office/drawing/2014/main" id="{390D9906-4402-B40B-459F-20834B7F6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00721"/>
            <a:ext cx="2263695" cy="100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13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38"/>
    </mc:Choice>
    <mc:Fallback xmlns="">
      <p:transition spd="slow" advTm="48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solution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713D4D-E366-D50C-43A5-F8DAF3402A5A}"/>
              </a:ext>
            </a:extLst>
          </p:cNvPr>
          <p:cNvSpPr txBox="1">
            <a:spLocks/>
          </p:cNvSpPr>
          <p:nvPr/>
        </p:nvSpPr>
        <p:spPr>
          <a:xfrm>
            <a:off x="838200" y="1559103"/>
            <a:ext cx="5059166" cy="39889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latin typeface="Helvetica" panose="020B0604020202020204" pitchFamily="34" charset="0"/>
                <a:cs typeface="Helvetica" panose="020B0604020202020204" pitchFamily="34" charset="0"/>
              </a:rPr>
              <a:t>PPIE</a:t>
            </a: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When you think you’ve done enough… do more</a:t>
            </a:r>
          </a:p>
          <a:p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Ensure comprehensive &amp; meaningful engagement</a:t>
            </a:r>
          </a:p>
          <a:p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Consider </a:t>
            </a:r>
            <a:r>
              <a:rPr lang="en-GB" u="sng" dirty="0">
                <a:latin typeface="Helvetica" panose="020B0604020202020204" pitchFamily="34" charset="0"/>
                <a:cs typeface="Helvetica" panose="020B0604020202020204" pitchFamily="34" charset="0"/>
              </a:rPr>
              <a:t>patients</a:t>
            </a: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 &amp; </a:t>
            </a:r>
            <a:r>
              <a:rPr lang="en-GB" u="sng" dirty="0">
                <a:latin typeface="Helvetica" panose="020B0604020202020204" pitchFamily="34" charset="0"/>
                <a:cs typeface="Helvetica" panose="020B0604020202020204" pitchFamily="34" charset="0"/>
              </a:rPr>
              <a:t>public</a:t>
            </a:r>
          </a:p>
          <a:p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Ensure adequate funding (NIHR INVOLVE)</a:t>
            </a:r>
          </a:p>
          <a:p>
            <a:pPr marL="0" indent="0">
              <a:buNone/>
            </a:pPr>
            <a:endParaRPr lang="en-GB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Picture 4" descr="Doctor speaking with elderly patient">
            <a:extLst>
              <a:ext uri="{FF2B5EF4-FFF2-40B4-BE49-F238E27FC236}">
                <a16:creationId xmlns:a16="http://schemas.microsoft.com/office/drawing/2014/main" id="{240B06E7-52CA-027D-15A0-B61CC2A78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636" y="1362751"/>
            <a:ext cx="5430323" cy="362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9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38"/>
    </mc:Choice>
    <mc:Fallback xmlns="">
      <p:transition spd="slow" advTm="48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solution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713D4D-E366-D50C-43A5-F8DAF3402A5A}"/>
              </a:ext>
            </a:extLst>
          </p:cNvPr>
          <p:cNvSpPr txBox="1">
            <a:spLocks/>
          </p:cNvSpPr>
          <p:nvPr/>
        </p:nvSpPr>
        <p:spPr>
          <a:xfrm>
            <a:off x="838200" y="1559103"/>
            <a:ext cx="5059166" cy="39889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latin typeface="Helvetica" panose="020B0604020202020204" pitchFamily="34" charset="0"/>
                <a:cs typeface="Helvetica" panose="020B0604020202020204" pitchFamily="34" charset="0"/>
              </a:rPr>
              <a:t>My PPIE</a:t>
            </a:r>
          </a:p>
          <a:p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10 young people (YPAG)</a:t>
            </a:r>
          </a:p>
          <a:p>
            <a:pPr lvl="1"/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16-17 years of age</a:t>
            </a:r>
          </a:p>
          <a:p>
            <a:pPr lvl="1"/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3 meetings</a:t>
            </a:r>
          </a:p>
          <a:p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6 members of HAPPI group</a:t>
            </a:r>
          </a:p>
          <a:p>
            <a:pPr lvl="1"/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2 meetings</a:t>
            </a:r>
          </a:p>
          <a:p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RDS PPI input (review)</a:t>
            </a:r>
          </a:p>
        </p:txBody>
      </p:sp>
      <p:pic>
        <p:nvPicPr>
          <p:cNvPr id="6" name="Picture 5" descr="A picture containing qr code&#10;&#10;Description automatically generated">
            <a:extLst>
              <a:ext uri="{FF2B5EF4-FFF2-40B4-BE49-F238E27FC236}">
                <a16:creationId xmlns:a16="http://schemas.microsoft.com/office/drawing/2014/main" id="{33C0F2D7-1A81-2377-5753-BB3F94950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190" y="126102"/>
            <a:ext cx="3737299" cy="52832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4614A3-D933-CF08-B982-870C0291D1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02" t="22962" r="28034" b="22734"/>
          <a:stretch/>
        </p:blipFill>
        <p:spPr>
          <a:xfrm>
            <a:off x="4527841" y="126102"/>
            <a:ext cx="3533589" cy="17169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260404-6F41-0D18-3000-9A6135451047}"/>
              </a:ext>
            </a:extLst>
          </p:cNvPr>
          <p:cNvSpPr txBox="1"/>
          <p:nvPr/>
        </p:nvSpPr>
        <p:spPr>
          <a:xfrm>
            <a:off x="5506949" y="1924100"/>
            <a:ext cx="2081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hlinkClick r:id="rId5"/>
              </a:rPr>
              <a:t>http://dx.doi.org/10.1136/bmjopen-2022-EMS.5</a:t>
            </a:r>
            <a:r>
              <a:rPr lang="en-GB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951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38"/>
    </mc:Choice>
    <mc:Fallback xmlns="">
      <p:transition spd="slow" advTm="48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solution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713D4D-E366-D50C-43A5-F8DAF3402A5A}"/>
              </a:ext>
            </a:extLst>
          </p:cNvPr>
          <p:cNvSpPr txBox="1">
            <a:spLocks/>
          </p:cNvSpPr>
          <p:nvPr/>
        </p:nvSpPr>
        <p:spPr>
          <a:xfrm>
            <a:off x="838200" y="1559103"/>
            <a:ext cx="5059166" cy="36585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latin typeface="Helvetica" panose="020B0604020202020204" pitchFamily="34" charset="0"/>
                <a:cs typeface="Helvetica" panose="020B0604020202020204" pitchFamily="34" charset="0"/>
              </a:rPr>
              <a:t>Costings</a:t>
            </a: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Seek support from HEI and RDS for costing support.</a:t>
            </a:r>
          </a:p>
          <a:p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Ensure substantial costing for PPIE work!</a:t>
            </a:r>
          </a:p>
          <a:p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Consider all shared salary costings [people won’t work for free].</a:t>
            </a:r>
          </a:p>
          <a:p>
            <a:pPr marL="0" indent="0">
              <a:buNone/>
            </a:pPr>
            <a:endParaRPr lang="en-GB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 descr="Spreadsheet and calculator">
            <a:extLst>
              <a:ext uri="{FF2B5EF4-FFF2-40B4-BE49-F238E27FC236}">
                <a16:creationId xmlns:a16="http://schemas.microsoft.com/office/drawing/2014/main" id="{A8904FDD-4DE9-C3CA-265E-D3C6454B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170" y="1714014"/>
            <a:ext cx="5144959" cy="342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1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38"/>
    </mc:Choice>
    <mc:Fallback xmlns="">
      <p:transition spd="slow" advTm="48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Plan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713D4D-E366-D50C-43A5-F8DAF3402A5A}"/>
              </a:ext>
            </a:extLst>
          </p:cNvPr>
          <p:cNvSpPr txBox="1">
            <a:spLocks/>
          </p:cNvSpPr>
          <p:nvPr/>
        </p:nvSpPr>
        <p:spPr>
          <a:xfrm>
            <a:off x="838200" y="1315095"/>
            <a:ext cx="6096856" cy="3616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GB" sz="2400" dirty="0">
                <a:latin typeface="Helvetica" panose="020B0604020202020204" pitchFamily="34" charset="0"/>
                <a:cs typeface="Helvetica" panose="020B0604020202020204" pitchFamily="34" charset="0"/>
              </a:rPr>
              <a:t>The problems [pre-application]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>
                <a:latin typeface="Helvetica" panose="020B0604020202020204" pitchFamily="34" charset="0"/>
                <a:cs typeface="Helvetica" panose="020B0604020202020204" pitchFamily="34" charset="0"/>
              </a:rPr>
              <a:t>The solution [application development]</a:t>
            </a:r>
          </a:p>
          <a:p>
            <a:pPr lvl="1"/>
            <a:r>
              <a:rPr lang="en-GB" sz="2000" dirty="0">
                <a:latin typeface="Helvetica" panose="020B0604020202020204" pitchFamily="34" charset="0"/>
                <a:cs typeface="Helvetica" panose="020B0604020202020204" pitchFamily="34" charset="0"/>
              </a:rPr>
              <a:t>Development process</a:t>
            </a:r>
          </a:p>
          <a:p>
            <a:pPr lvl="1"/>
            <a:r>
              <a:rPr lang="en-GB" sz="2000" dirty="0">
                <a:latin typeface="Helvetica" panose="020B0604020202020204" pitchFamily="34" charset="0"/>
                <a:cs typeface="Helvetica" panose="020B0604020202020204" pitchFamily="34" charset="0"/>
              </a:rPr>
              <a:t>Time</a:t>
            </a:r>
          </a:p>
          <a:p>
            <a:pPr lvl="1"/>
            <a:r>
              <a:rPr lang="en-GB" sz="2000" dirty="0">
                <a:latin typeface="Helvetica" panose="020B0604020202020204" pitchFamily="34" charset="0"/>
                <a:cs typeface="Helvetica" panose="020B0604020202020204" pitchFamily="34" charset="0"/>
              </a:rPr>
              <a:t>Funding</a:t>
            </a:r>
          </a:p>
          <a:p>
            <a:pPr lvl="1"/>
            <a:r>
              <a:rPr lang="en-GB" sz="2000" dirty="0">
                <a:latin typeface="Helvetica" panose="020B0604020202020204" pitchFamily="34" charset="0"/>
                <a:cs typeface="Helvetica" panose="020B0604020202020204" pitchFamily="34" charset="0"/>
              </a:rPr>
              <a:t>Team</a:t>
            </a:r>
          </a:p>
          <a:p>
            <a:pPr lvl="1"/>
            <a:r>
              <a:rPr lang="en-GB" sz="2000" dirty="0">
                <a:latin typeface="Helvetica" panose="020B0604020202020204" pitchFamily="34" charset="0"/>
                <a:cs typeface="Helvetica" panose="020B0604020202020204" pitchFamily="34" charset="0"/>
              </a:rPr>
              <a:t>PPIE</a:t>
            </a:r>
          </a:p>
          <a:p>
            <a:pPr lvl="1"/>
            <a:r>
              <a:rPr lang="en-GB" sz="2000" dirty="0">
                <a:latin typeface="Helvetica" panose="020B0604020202020204" pitchFamily="34" charset="0"/>
                <a:cs typeface="Helvetica" panose="020B0604020202020204" pitchFamily="34" charset="0"/>
              </a:rPr>
              <a:t>Costings</a:t>
            </a:r>
          </a:p>
          <a:p>
            <a:pPr lvl="1"/>
            <a:r>
              <a:rPr lang="en-GB" sz="2000" dirty="0">
                <a:latin typeface="Helvetica" panose="020B0604020202020204" pitchFamily="34" charset="0"/>
                <a:cs typeface="Helvetica" panose="020B0604020202020204" pitchFamily="34" charset="0"/>
              </a:rPr>
              <a:t>Key literature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>
                <a:latin typeface="Helvetica" panose="020B0604020202020204" pitchFamily="34" charset="0"/>
                <a:cs typeface="Helvetica" panose="020B0604020202020204" pitchFamily="34" charset="0"/>
              </a:rPr>
              <a:t>The product [application]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>
                <a:latin typeface="Helvetica" panose="020B0604020202020204" pitchFamily="34" charset="0"/>
                <a:cs typeface="Helvetica" panose="020B0604020202020204" pitchFamily="34" charset="0"/>
              </a:rPr>
              <a:t>Take away messages</a:t>
            </a:r>
          </a:p>
          <a:p>
            <a:pPr marL="514350" indent="-514350">
              <a:buFont typeface="+mj-lt"/>
              <a:buAutoNum type="arabicPeriod"/>
            </a:pPr>
            <a:endParaRPr lang="en-GB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26" name="Picture 2" descr="Pathway - Free arrows icons">
            <a:extLst>
              <a:ext uri="{FF2B5EF4-FFF2-40B4-BE49-F238E27FC236}">
                <a16:creationId xmlns:a16="http://schemas.microsoft.com/office/drawing/2014/main" id="{18688F2A-FECC-B995-C418-239A5FD83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056" y="447150"/>
            <a:ext cx="4504994" cy="450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28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38"/>
    </mc:Choice>
    <mc:Fallback xmlns="">
      <p:transition spd="slow" advTm="48038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solution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713D4D-E366-D50C-43A5-F8DAF3402A5A}"/>
              </a:ext>
            </a:extLst>
          </p:cNvPr>
          <p:cNvSpPr txBox="1">
            <a:spLocks/>
          </p:cNvSpPr>
          <p:nvPr/>
        </p:nvSpPr>
        <p:spPr>
          <a:xfrm>
            <a:off x="838200" y="1559103"/>
            <a:ext cx="5059166" cy="39889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latin typeface="Helvetica" panose="020B0604020202020204" pitchFamily="34" charset="0"/>
                <a:cs typeface="Helvetica" panose="020B0604020202020204" pitchFamily="34" charset="0"/>
              </a:rPr>
              <a:t>Key literature</a:t>
            </a: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GB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8CF31F-2F5A-53B6-76AD-0588CF37D9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0" t="22735" r="23988" b="44653"/>
          <a:stretch/>
        </p:blipFill>
        <p:spPr>
          <a:xfrm>
            <a:off x="4467897" y="201247"/>
            <a:ext cx="7043771" cy="18124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56D290-E662-6A5D-623E-B95AC330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06" t="24120" r="12864" b="19101"/>
          <a:stretch/>
        </p:blipFill>
        <p:spPr>
          <a:xfrm>
            <a:off x="1705019" y="2008598"/>
            <a:ext cx="8781961" cy="354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1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38"/>
    </mc:Choice>
    <mc:Fallback xmlns="">
      <p:transition spd="slow" advTm="48038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solution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713D4D-E366-D50C-43A5-F8DAF3402A5A}"/>
              </a:ext>
            </a:extLst>
          </p:cNvPr>
          <p:cNvSpPr txBox="1">
            <a:spLocks/>
          </p:cNvSpPr>
          <p:nvPr/>
        </p:nvSpPr>
        <p:spPr>
          <a:xfrm>
            <a:off x="838200" y="1559103"/>
            <a:ext cx="5059166" cy="39889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latin typeface="Helvetica" panose="020B0604020202020204" pitchFamily="34" charset="0"/>
                <a:cs typeface="Helvetica" panose="020B0604020202020204" pitchFamily="34" charset="0"/>
              </a:rPr>
              <a:t>Key literature</a:t>
            </a: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GB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8CF31F-2F5A-53B6-76AD-0588CF37D9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0" t="22735" r="23988" b="44653"/>
          <a:stretch/>
        </p:blipFill>
        <p:spPr>
          <a:xfrm>
            <a:off x="4467897" y="201247"/>
            <a:ext cx="7043771" cy="18124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56D290-E662-6A5D-623E-B95AC330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06" t="33583" r="66254" b="26589"/>
          <a:stretch/>
        </p:blipFill>
        <p:spPr>
          <a:xfrm>
            <a:off x="606175" y="2045376"/>
            <a:ext cx="3955552" cy="344273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10C6432-4367-F816-6188-7921C0DAA7D0}"/>
              </a:ext>
            </a:extLst>
          </p:cNvPr>
          <p:cNvCxnSpPr/>
          <p:nvPr/>
        </p:nvCxnSpPr>
        <p:spPr>
          <a:xfrm>
            <a:off x="2486346" y="3357082"/>
            <a:ext cx="141783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BE0119-5825-D6D6-A201-B70DDB9ECC9A}"/>
              </a:ext>
            </a:extLst>
          </p:cNvPr>
          <p:cNvCxnSpPr>
            <a:cxnSpLocks/>
          </p:cNvCxnSpPr>
          <p:nvPr/>
        </p:nvCxnSpPr>
        <p:spPr>
          <a:xfrm>
            <a:off x="1169544" y="3560852"/>
            <a:ext cx="282710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DC9DA52-C46A-D86A-BEF4-EC343394CF36}"/>
              </a:ext>
            </a:extLst>
          </p:cNvPr>
          <p:cNvCxnSpPr/>
          <p:nvPr/>
        </p:nvCxnSpPr>
        <p:spPr>
          <a:xfrm>
            <a:off x="3996647" y="3429000"/>
            <a:ext cx="197263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3112CAB-996C-0416-7A82-CE5A5F183C8A}"/>
              </a:ext>
            </a:extLst>
          </p:cNvPr>
          <p:cNvSpPr txBox="1"/>
          <p:nvPr/>
        </p:nvSpPr>
        <p:spPr>
          <a:xfrm>
            <a:off x="5969285" y="2732926"/>
            <a:ext cx="5465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/>
          </a:p>
          <a:p>
            <a:r>
              <a:rPr lang="en-GB" sz="2800" dirty="0"/>
              <a:t>= Importance of including a review</a:t>
            </a:r>
          </a:p>
        </p:txBody>
      </p:sp>
    </p:spTree>
    <p:extLst>
      <p:ext uri="{BB962C8B-B14F-4D97-AF65-F5344CB8AC3E}">
        <p14:creationId xmlns:p14="http://schemas.microsoft.com/office/powerpoint/2010/main" val="629650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8038">
        <p159:morph option="byObject"/>
      </p:transition>
    </mc:Choice>
    <mc:Fallback xmlns="">
      <p:transition spd="slow" advTm="48038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solution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713D4D-E366-D50C-43A5-F8DAF3402A5A}"/>
              </a:ext>
            </a:extLst>
          </p:cNvPr>
          <p:cNvSpPr txBox="1">
            <a:spLocks/>
          </p:cNvSpPr>
          <p:nvPr/>
        </p:nvSpPr>
        <p:spPr>
          <a:xfrm>
            <a:off x="838200" y="1559103"/>
            <a:ext cx="5059166" cy="39889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latin typeface="Helvetica" panose="020B0604020202020204" pitchFamily="34" charset="0"/>
                <a:cs typeface="Helvetica" panose="020B0604020202020204" pitchFamily="34" charset="0"/>
              </a:rPr>
              <a:t>Key literature</a:t>
            </a: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GB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8CF31F-2F5A-53B6-76AD-0588CF37D9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0" t="22735" r="23988" b="44653"/>
          <a:stretch/>
        </p:blipFill>
        <p:spPr>
          <a:xfrm>
            <a:off x="4467897" y="201247"/>
            <a:ext cx="7043771" cy="18124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56D290-E662-6A5D-623E-B95AC330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46" t="24120" r="38852" b="57036"/>
          <a:stretch/>
        </p:blipFill>
        <p:spPr>
          <a:xfrm>
            <a:off x="3623144" y="2018172"/>
            <a:ext cx="4548444" cy="175944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30B8476-0139-E46C-AFF5-C30FD1DC6686}"/>
              </a:ext>
            </a:extLst>
          </p:cNvPr>
          <p:cNvCxnSpPr>
            <a:cxnSpLocks/>
          </p:cNvCxnSpPr>
          <p:nvPr/>
        </p:nvCxnSpPr>
        <p:spPr>
          <a:xfrm>
            <a:off x="7541231" y="2774022"/>
            <a:ext cx="91395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0A67C34-0964-7882-85B7-B49C0BC310E6}"/>
              </a:ext>
            </a:extLst>
          </p:cNvPr>
          <p:cNvSpPr txBox="1"/>
          <p:nvPr/>
        </p:nvSpPr>
        <p:spPr>
          <a:xfrm>
            <a:off x="8682310" y="2100674"/>
            <a:ext cx="28985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/>
          </a:p>
          <a:p>
            <a:r>
              <a:rPr lang="en-GB" sz="2800" dirty="0"/>
              <a:t>= Importance of including a feasibility study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FB071D-6260-636D-5C49-16199CF6FAD1}"/>
              </a:ext>
            </a:extLst>
          </p:cNvPr>
          <p:cNvCxnSpPr>
            <a:cxnSpLocks/>
          </p:cNvCxnSpPr>
          <p:nvPr/>
        </p:nvCxnSpPr>
        <p:spPr>
          <a:xfrm>
            <a:off x="4345969" y="2774022"/>
            <a:ext cx="311306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A9F3652-D20B-E96F-AD0B-A26C51A87DA9}"/>
              </a:ext>
            </a:extLst>
          </p:cNvPr>
          <p:cNvCxnSpPr>
            <a:cxnSpLocks/>
          </p:cNvCxnSpPr>
          <p:nvPr/>
        </p:nvCxnSpPr>
        <p:spPr>
          <a:xfrm>
            <a:off x="4420497" y="3008615"/>
            <a:ext cx="117891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8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8038">
        <p159:morph option="byObject"/>
      </p:transition>
    </mc:Choice>
    <mc:Fallback xmlns="">
      <p:transition spd="slow" advTm="48038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solution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713D4D-E366-D50C-43A5-F8DAF3402A5A}"/>
              </a:ext>
            </a:extLst>
          </p:cNvPr>
          <p:cNvSpPr txBox="1">
            <a:spLocks/>
          </p:cNvSpPr>
          <p:nvPr/>
        </p:nvSpPr>
        <p:spPr>
          <a:xfrm>
            <a:off x="838200" y="1559103"/>
            <a:ext cx="5059166" cy="39889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latin typeface="Helvetica" panose="020B0604020202020204" pitchFamily="34" charset="0"/>
                <a:cs typeface="Helvetica" panose="020B0604020202020204" pitchFamily="34" charset="0"/>
              </a:rPr>
              <a:t>Key literature</a:t>
            </a: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GB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8CF31F-2F5A-53B6-76AD-0588CF37D9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0" t="22735" r="23988" b="44653"/>
          <a:stretch/>
        </p:blipFill>
        <p:spPr>
          <a:xfrm>
            <a:off x="4467897" y="201247"/>
            <a:ext cx="7043771" cy="18124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56D290-E662-6A5D-623E-B95AC330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79" t="41977" r="39222" b="34653"/>
          <a:stretch/>
        </p:blipFill>
        <p:spPr>
          <a:xfrm>
            <a:off x="3989797" y="2372178"/>
            <a:ext cx="4212405" cy="2113644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6ABB772-C79C-42F5-45DD-650B49ED90E8}"/>
              </a:ext>
            </a:extLst>
          </p:cNvPr>
          <p:cNvCxnSpPr>
            <a:cxnSpLocks/>
          </p:cNvCxnSpPr>
          <p:nvPr/>
        </p:nvCxnSpPr>
        <p:spPr>
          <a:xfrm>
            <a:off x="8116584" y="3184988"/>
            <a:ext cx="56572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A59C1FE-0AAB-01B0-0155-A70268AD8D94}"/>
              </a:ext>
            </a:extLst>
          </p:cNvPr>
          <p:cNvSpPr txBox="1"/>
          <p:nvPr/>
        </p:nvSpPr>
        <p:spPr>
          <a:xfrm>
            <a:off x="8682310" y="2928135"/>
            <a:ext cx="2898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= Realist methods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64C406-C8D5-0B31-9210-2DE7C8AC6707}"/>
              </a:ext>
            </a:extLst>
          </p:cNvPr>
          <p:cNvSpPr/>
          <p:nvPr/>
        </p:nvSpPr>
        <p:spPr>
          <a:xfrm>
            <a:off x="3989797" y="2954725"/>
            <a:ext cx="4126787" cy="4319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9F2120-8CB2-A786-52E0-D55FE7EB5501}"/>
              </a:ext>
            </a:extLst>
          </p:cNvPr>
          <p:cNvSpPr/>
          <p:nvPr/>
        </p:nvSpPr>
        <p:spPr>
          <a:xfrm>
            <a:off x="3989798" y="3386668"/>
            <a:ext cx="2432170" cy="402166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983DBF-F58D-A3D3-0074-E8F5CDB7AAF7}"/>
              </a:ext>
            </a:extLst>
          </p:cNvPr>
          <p:cNvSpPr/>
          <p:nvPr/>
        </p:nvSpPr>
        <p:spPr>
          <a:xfrm>
            <a:off x="3989797" y="3788834"/>
            <a:ext cx="1953803" cy="253999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E63CDB-3D6E-3241-5A67-79A72337599F}"/>
              </a:ext>
            </a:extLst>
          </p:cNvPr>
          <p:cNvSpPr/>
          <p:nvPr/>
        </p:nvSpPr>
        <p:spPr>
          <a:xfrm>
            <a:off x="3989798" y="4042834"/>
            <a:ext cx="2377135" cy="220134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41D92B5-7C53-13E6-FF48-3543001132A0}"/>
              </a:ext>
            </a:extLst>
          </p:cNvPr>
          <p:cNvCxnSpPr>
            <a:cxnSpLocks/>
          </p:cNvCxnSpPr>
          <p:nvPr/>
        </p:nvCxnSpPr>
        <p:spPr>
          <a:xfrm flipH="1">
            <a:off x="3520231" y="3572933"/>
            <a:ext cx="46956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5FA2678-9305-5172-27F9-1545E1D0BC02}"/>
              </a:ext>
            </a:extLst>
          </p:cNvPr>
          <p:cNvSpPr txBox="1"/>
          <p:nvPr/>
        </p:nvSpPr>
        <p:spPr>
          <a:xfrm>
            <a:off x="695516" y="3258082"/>
            <a:ext cx="28985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= Multiple case study and PPIE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A6612E3-B387-5665-47FA-AC7DCF4DE085}"/>
              </a:ext>
            </a:extLst>
          </p:cNvPr>
          <p:cNvCxnSpPr>
            <a:cxnSpLocks/>
          </p:cNvCxnSpPr>
          <p:nvPr/>
        </p:nvCxnSpPr>
        <p:spPr>
          <a:xfrm>
            <a:off x="5968546" y="3913021"/>
            <a:ext cx="2713764" cy="28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5B0517E-A8D0-40E0-BBAE-1F1AB8C27619}"/>
              </a:ext>
            </a:extLst>
          </p:cNvPr>
          <p:cNvSpPr txBox="1"/>
          <p:nvPr/>
        </p:nvSpPr>
        <p:spPr>
          <a:xfrm>
            <a:off x="8715392" y="3629681"/>
            <a:ext cx="3354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= Consensus methods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8C81163-2FE8-DAE1-0D50-934186C0F46E}"/>
              </a:ext>
            </a:extLst>
          </p:cNvPr>
          <p:cNvCxnSpPr>
            <a:cxnSpLocks/>
          </p:cNvCxnSpPr>
          <p:nvPr/>
        </p:nvCxnSpPr>
        <p:spPr>
          <a:xfrm>
            <a:off x="4983480" y="4262968"/>
            <a:ext cx="0" cy="3699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ED8D2D8-C842-7709-4F55-03BFD0388B46}"/>
              </a:ext>
            </a:extLst>
          </p:cNvPr>
          <p:cNvSpPr txBox="1"/>
          <p:nvPr/>
        </p:nvSpPr>
        <p:spPr>
          <a:xfrm>
            <a:off x="3652287" y="4685878"/>
            <a:ext cx="3354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= Economic input</a:t>
            </a:r>
          </a:p>
        </p:txBody>
      </p:sp>
    </p:spTree>
    <p:extLst>
      <p:ext uri="{BB962C8B-B14F-4D97-AF65-F5344CB8AC3E}">
        <p14:creationId xmlns:p14="http://schemas.microsoft.com/office/powerpoint/2010/main" val="3779289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8038">
        <p159:morph option="byObject"/>
      </p:transition>
    </mc:Choice>
    <mc:Fallback xmlns="">
      <p:transition spd="slow" advTm="480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  <p:bldP spid="16" grpId="0" animBg="1"/>
      <p:bldP spid="17" grpId="0" animBg="1"/>
      <p:bldP spid="18" grpId="0" animBg="1"/>
      <p:bldP spid="20" grpId="0"/>
      <p:bldP spid="25" grpId="0"/>
      <p:bldP spid="3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solution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713D4D-E366-D50C-43A5-F8DAF3402A5A}"/>
              </a:ext>
            </a:extLst>
          </p:cNvPr>
          <p:cNvSpPr txBox="1">
            <a:spLocks/>
          </p:cNvSpPr>
          <p:nvPr/>
        </p:nvSpPr>
        <p:spPr>
          <a:xfrm>
            <a:off x="838200" y="1559103"/>
            <a:ext cx="5059166" cy="39889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latin typeface="Helvetica" panose="020B0604020202020204" pitchFamily="34" charset="0"/>
                <a:cs typeface="Helvetica" panose="020B0604020202020204" pitchFamily="34" charset="0"/>
              </a:rPr>
              <a:t>Key literature</a:t>
            </a: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GB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8CF31F-2F5A-53B6-76AD-0588CF37D9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0" t="22735" r="23988" b="44653"/>
          <a:stretch/>
        </p:blipFill>
        <p:spPr>
          <a:xfrm>
            <a:off x="4467897" y="201247"/>
            <a:ext cx="7043771" cy="18124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56D290-E662-6A5D-623E-B95AC330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06" t="24120" r="12864" b="19101"/>
          <a:stretch/>
        </p:blipFill>
        <p:spPr>
          <a:xfrm>
            <a:off x="1705019" y="2008598"/>
            <a:ext cx="8781961" cy="35445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81287D-A2C4-331B-A9CB-3DE586C0EBB6}"/>
              </a:ext>
            </a:extLst>
          </p:cNvPr>
          <p:cNvSpPr txBox="1"/>
          <p:nvPr/>
        </p:nvSpPr>
        <p:spPr>
          <a:xfrm>
            <a:off x="8400836" y="5044342"/>
            <a:ext cx="379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5"/>
              </a:rPr>
              <a:t>https://doi.org/10.1136/bmj.n2061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8031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8038">
        <p159:morph option="byObject"/>
      </p:transition>
    </mc:Choice>
    <mc:Fallback xmlns="">
      <p:transition spd="slow" advTm="48038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solution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713D4D-E366-D50C-43A5-F8DAF3402A5A}"/>
              </a:ext>
            </a:extLst>
          </p:cNvPr>
          <p:cNvSpPr txBox="1">
            <a:spLocks/>
          </p:cNvSpPr>
          <p:nvPr/>
        </p:nvSpPr>
        <p:spPr>
          <a:xfrm>
            <a:off x="838200" y="1559103"/>
            <a:ext cx="5059166" cy="39889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latin typeface="Helvetica" panose="020B0604020202020204" pitchFamily="34" charset="0"/>
                <a:cs typeface="Helvetica" panose="020B0604020202020204" pitchFamily="34" charset="0"/>
              </a:rPr>
              <a:t>Key literature</a:t>
            </a: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GB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DCACD1-1EC7-285D-45AD-335D21E41D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90" t="25468" r="28371" b="37229"/>
          <a:stretch/>
        </p:blipFill>
        <p:spPr>
          <a:xfrm>
            <a:off x="376720" y="2274441"/>
            <a:ext cx="5917915" cy="25582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DA2F5E-966A-1237-6138-D353AA7834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72" t="24270" r="31994" b="6817"/>
          <a:stretch/>
        </p:blipFill>
        <p:spPr>
          <a:xfrm>
            <a:off x="6445731" y="123290"/>
            <a:ext cx="5500514" cy="52603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C17625-1586-6C06-D365-3AA773A43ECD}"/>
              </a:ext>
            </a:extLst>
          </p:cNvPr>
          <p:cNvSpPr/>
          <p:nvPr/>
        </p:nvSpPr>
        <p:spPr>
          <a:xfrm>
            <a:off x="6445731" y="1880171"/>
            <a:ext cx="5369548" cy="127399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A15578-14BF-B2A1-14EC-D858790AB028}"/>
              </a:ext>
            </a:extLst>
          </p:cNvPr>
          <p:cNvSpPr txBox="1"/>
          <p:nvPr/>
        </p:nvSpPr>
        <p:spPr>
          <a:xfrm>
            <a:off x="496196" y="4952144"/>
            <a:ext cx="4979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dirty="0">
                <a:solidFill>
                  <a:srgbClr val="333333"/>
                </a:solidFill>
                <a:effectLst/>
                <a:latin typeface="-apple-system"/>
                <a:hlinkClick r:id="rId5"/>
              </a:rPr>
              <a:t>https://doi.org/10.1186/s40814-019-0425-6</a:t>
            </a:r>
            <a:r>
              <a:rPr lang="en-GB" b="0" i="0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1884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8038">
        <p159:morph option="byObject"/>
      </p:transition>
    </mc:Choice>
    <mc:Fallback xmlns="">
      <p:transition spd="slow" advTm="480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solution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713D4D-E366-D50C-43A5-F8DAF3402A5A}"/>
              </a:ext>
            </a:extLst>
          </p:cNvPr>
          <p:cNvSpPr txBox="1">
            <a:spLocks/>
          </p:cNvSpPr>
          <p:nvPr/>
        </p:nvSpPr>
        <p:spPr>
          <a:xfrm>
            <a:off x="838200" y="1559103"/>
            <a:ext cx="5059166" cy="39889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latin typeface="Helvetica" panose="020B0604020202020204" pitchFamily="34" charset="0"/>
                <a:cs typeface="Helvetica" panose="020B0604020202020204" pitchFamily="34" charset="0"/>
              </a:rPr>
              <a:t>Key literature</a:t>
            </a: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GB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A15578-14BF-B2A1-14EC-D858790AB028}"/>
              </a:ext>
            </a:extLst>
          </p:cNvPr>
          <p:cNvSpPr txBox="1"/>
          <p:nvPr/>
        </p:nvSpPr>
        <p:spPr>
          <a:xfrm>
            <a:off x="496196" y="4952144"/>
            <a:ext cx="4979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http://dx.doi.org/10.1136/bmjopen-2019-029954</a:t>
            </a:r>
            <a:r>
              <a:rPr lang="en-GB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BA6593-3E91-F06F-54AC-8ECF28BF06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85" t="19101" r="27528" b="7266"/>
          <a:stretch/>
        </p:blipFill>
        <p:spPr>
          <a:xfrm>
            <a:off x="5275335" y="1051457"/>
            <a:ext cx="6780945" cy="44378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6A2A06-872D-77B7-8503-FE4FA3120F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16" t="20524" r="24747" b="42922"/>
          <a:stretch/>
        </p:blipFill>
        <p:spPr>
          <a:xfrm>
            <a:off x="136988" y="2944810"/>
            <a:ext cx="5527497" cy="171591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C27435D-A4A1-FC82-0DB7-CBD198068014}"/>
              </a:ext>
            </a:extLst>
          </p:cNvPr>
          <p:cNvSpPr/>
          <p:nvPr/>
        </p:nvSpPr>
        <p:spPr>
          <a:xfrm>
            <a:off x="5126805" y="192200"/>
            <a:ext cx="4161034" cy="61750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i="1" dirty="0">
                <a:solidFill>
                  <a:sysClr val="windowText" lastClr="000000"/>
                </a:solidFill>
              </a:rPr>
              <a:t>All of these are essential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3C3EAA2-B1F8-A17F-8E0D-313B5D7D6FF4}"/>
              </a:ext>
            </a:extLst>
          </p:cNvPr>
          <p:cNvCxnSpPr/>
          <p:nvPr/>
        </p:nvCxnSpPr>
        <p:spPr>
          <a:xfrm>
            <a:off x="7366571" y="809701"/>
            <a:ext cx="0" cy="3204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48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8038">
        <p159:morph option="byObject"/>
      </p:transition>
    </mc:Choice>
    <mc:Fallback xmlns="">
      <p:transition spd="slow" advTm="480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product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713D4D-E366-D50C-43A5-F8DAF3402A5A}"/>
              </a:ext>
            </a:extLst>
          </p:cNvPr>
          <p:cNvSpPr txBox="1">
            <a:spLocks/>
          </p:cNvSpPr>
          <p:nvPr/>
        </p:nvSpPr>
        <p:spPr>
          <a:xfrm>
            <a:off x="743219" y="1836505"/>
            <a:ext cx="4884506" cy="29589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u="sng" dirty="0"/>
              <a:t>Project title</a:t>
            </a:r>
          </a:p>
          <a:p>
            <a:pPr marL="0" indent="0" algn="ctr">
              <a:buNone/>
            </a:pPr>
            <a:r>
              <a:rPr lang="en-GB" dirty="0"/>
              <a:t>improving Pain </a:t>
            </a:r>
            <a:r>
              <a:rPr lang="en-GB" dirty="0" err="1"/>
              <a:t>mAnagement</a:t>
            </a:r>
            <a:r>
              <a:rPr lang="en-GB" dirty="0"/>
              <a:t> for </a:t>
            </a:r>
            <a:r>
              <a:rPr lang="en-GB" dirty="0" err="1"/>
              <a:t>childreN</a:t>
            </a:r>
            <a:r>
              <a:rPr lang="en-GB" dirty="0"/>
              <a:t> and young people </a:t>
            </a:r>
            <a:r>
              <a:rPr lang="en-GB" dirty="0" err="1"/>
              <a:t>attendeD</a:t>
            </a:r>
            <a:r>
              <a:rPr lang="en-GB" dirty="0"/>
              <a:t> by Ambulance (PANDA): A realist informed intervention development and feasibility study.</a:t>
            </a:r>
          </a:p>
        </p:txBody>
      </p:sp>
      <p:pic>
        <p:nvPicPr>
          <p:cNvPr id="5" name="Picture 4" descr="A picture containing text, transport, bus&#10;&#10;Description automatically generated">
            <a:extLst>
              <a:ext uri="{FF2B5EF4-FFF2-40B4-BE49-F238E27FC236}">
                <a16:creationId xmlns:a16="http://schemas.microsoft.com/office/drawing/2014/main" id="{0DF96AE7-DF04-DE64-CEDF-2E328D8B6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725" y="1123742"/>
            <a:ext cx="6361815" cy="382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6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38"/>
    </mc:Choice>
    <mc:Fallback xmlns="">
      <p:transition spd="slow" advTm="48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product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79EED9A-CC99-9761-5F39-9A83C0EBA6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87" b="33931"/>
          <a:stretch/>
        </p:blipFill>
        <p:spPr>
          <a:xfrm>
            <a:off x="395240" y="1130158"/>
            <a:ext cx="11401520" cy="422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9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38"/>
    </mc:Choice>
    <mc:Fallback xmlns="">
      <p:transition spd="slow" advTm="48038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product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713D4D-E366-D50C-43A5-F8DAF3402A5A}"/>
              </a:ext>
            </a:extLst>
          </p:cNvPr>
          <p:cNvSpPr txBox="1">
            <a:spLocks/>
          </p:cNvSpPr>
          <p:nvPr/>
        </p:nvSpPr>
        <p:spPr>
          <a:xfrm>
            <a:off x="743219" y="1836505"/>
            <a:ext cx="5133384" cy="36601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Significant programme of research proposed [45 months]</a:t>
            </a:r>
          </a:p>
          <a:p>
            <a:r>
              <a:rPr lang="en-GB" sz="2400" dirty="0"/>
              <a:t>Training and development in:</a:t>
            </a:r>
          </a:p>
          <a:p>
            <a:pPr lvl="1"/>
            <a:r>
              <a:rPr lang="en-GB" sz="2000" dirty="0"/>
              <a:t>Realist methods</a:t>
            </a:r>
          </a:p>
          <a:p>
            <a:pPr lvl="1"/>
            <a:r>
              <a:rPr lang="en-GB" sz="2000" dirty="0"/>
              <a:t>Clinical trials management</a:t>
            </a:r>
          </a:p>
          <a:p>
            <a:pPr lvl="1"/>
            <a:r>
              <a:rPr lang="en-GB" sz="2000" dirty="0"/>
              <a:t>Leadership</a:t>
            </a:r>
          </a:p>
          <a:p>
            <a:r>
              <a:rPr lang="en-GB" sz="2400" dirty="0"/>
              <a:t>Salary covered + RA 3 years full-time</a:t>
            </a:r>
          </a:p>
          <a:p>
            <a:r>
              <a:rPr lang="en-GB" sz="2400" dirty="0"/>
              <a:t>International research trip Canada</a:t>
            </a:r>
          </a:p>
          <a:p>
            <a:r>
              <a:rPr lang="en-GB" sz="2400" dirty="0"/>
              <a:t>Extensive PPIE involvement</a:t>
            </a:r>
          </a:p>
        </p:txBody>
      </p:sp>
      <p:pic>
        <p:nvPicPr>
          <p:cNvPr id="3074" name="Picture 2" descr="What Does 'Fully-Funded' Mean? « NEEAL">
            <a:extLst>
              <a:ext uri="{FF2B5EF4-FFF2-40B4-BE49-F238E27FC236}">
                <a16:creationId xmlns:a16="http://schemas.microsoft.com/office/drawing/2014/main" id="{D5773AA5-2011-37F4-07BA-2C2A68A0F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603" y="1452149"/>
            <a:ext cx="5681076" cy="336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12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38"/>
    </mc:Choice>
    <mc:Fallback xmlns="">
      <p:transition spd="slow" advTm="48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problems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713D4D-E366-D50C-43A5-F8DAF3402A5A}"/>
              </a:ext>
            </a:extLst>
          </p:cNvPr>
          <p:cNvSpPr txBox="1">
            <a:spLocks/>
          </p:cNvSpPr>
          <p:nvPr/>
        </p:nvSpPr>
        <p:spPr>
          <a:xfrm>
            <a:off x="838200" y="1469205"/>
            <a:ext cx="4586555" cy="3616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PhD Thesis: prehospital pain management in children</a:t>
            </a:r>
          </a:p>
          <a:p>
            <a:pPr marL="0" indent="0">
              <a:buNone/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Problem #1</a:t>
            </a:r>
          </a:p>
          <a:p>
            <a:r>
              <a:rPr lang="en-GB" u="sng" dirty="0">
                <a:latin typeface="Helvetica" panose="020B0604020202020204" pitchFamily="34" charset="0"/>
                <a:cs typeface="Helvetica" panose="020B0604020202020204" pitchFamily="34" charset="0"/>
              </a:rPr>
              <a:t>Transition</a:t>
            </a: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 from:</a:t>
            </a:r>
          </a:p>
          <a:p>
            <a:pPr lvl="1"/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PhD thesis to,</a:t>
            </a:r>
          </a:p>
          <a:p>
            <a:pPr lvl="1"/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Postdoc</a:t>
            </a:r>
          </a:p>
        </p:txBody>
      </p:sp>
      <p:pic>
        <p:nvPicPr>
          <p:cNvPr id="7" name="Picture 6" descr="An open book and on top are eyeglasses and pen">
            <a:extLst>
              <a:ext uri="{FF2B5EF4-FFF2-40B4-BE49-F238E27FC236}">
                <a16:creationId xmlns:a16="http://schemas.microsoft.com/office/drawing/2014/main" id="{0C4B1878-4435-BE02-CD95-2208B0851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383" y="1194369"/>
            <a:ext cx="5663631" cy="377575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6B2F3BC-8361-A412-BC60-72A1B98BEE77}"/>
              </a:ext>
            </a:extLst>
          </p:cNvPr>
          <p:cNvSpPr/>
          <p:nvPr/>
        </p:nvSpPr>
        <p:spPr>
          <a:xfrm>
            <a:off x="957735" y="4661198"/>
            <a:ext cx="4199892" cy="6832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i="1" dirty="0"/>
              <a:t>“What is the next step?”</a:t>
            </a:r>
          </a:p>
        </p:txBody>
      </p:sp>
    </p:spTree>
    <p:extLst>
      <p:ext uri="{BB962C8B-B14F-4D97-AF65-F5344CB8AC3E}">
        <p14:creationId xmlns:p14="http://schemas.microsoft.com/office/powerpoint/2010/main" val="71793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38"/>
    </mc:Choice>
    <mc:Fallback xmlns="">
      <p:transition spd="slow" advTm="48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Key takeaway messages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713D4D-E366-D50C-43A5-F8DAF3402A5A}"/>
              </a:ext>
            </a:extLst>
          </p:cNvPr>
          <p:cNvSpPr txBox="1">
            <a:spLocks/>
          </p:cNvSpPr>
          <p:nvPr/>
        </p:nvSpPr>
        <p:spPr>
          <a:xfrm>
            <a:off x="838200" y="1559103"/>
            <a:ext cx="5059166" cy="37423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GB" sz="4400" b="1" dirty="0">
                <a:latin typeface="Helvetica" panose="020B0604020202020204" pitchFamily="34" charset="0"/>
                <a:cs typeface="Helvetica" panose="020B0604020202020204" pitchFamily="34" charset="0"/>
              </a:rPr>
              <a:t>Plan</a:t>
            </a:r>
          </a:p>
          <a:p>
            <a:pPr marL="514350" indent="-514350">
              <a:buFont typeface="+mj-lt"/>
              <a:buAutoNum type="arabicPeriod"/>
            </a:pPr>
            <a:endParaRPr lang="en-GB" sz="4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4400" b="1" dirty="0">
                <a:latin typeface="Helvetica" panose="020B0604020202020204" pitchFamily="34" charset="0"/>
                <a:cs typeface="Helvetica" panose="020B0604020202020204" pitchFamily="34" charset="0"/>
              </a:rPr>
              <a:t>Read</a:t>
            </a:r>
          </a:p>
          <a:p>
            <a:pPr marL="514350" indent="-514350">
              <a:buFont typeface="+mj-lt"/>
              <a:buAutoNum type="arabicPeriod"/>
            </a:pPr>
            <a:endParaRPr lang="en-GB" sz="4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4400" b="1" dirty="0">
                <a:latin typeface="Helvetica" panose="020B0604020202020204" pitchFamily="34" charset="0"/>
                <a:cs typeface="Helvetica" panose="020B0604020202020204" pitchFamily="34" charset="0"/>
              </a:rPr>
              <a:t>Network</a:t>
            </a:r>
            <a:r>
              <a:rPr lang="en-GB" sz="4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en-GB" sz="4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GB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47D32A-041E-3F16-9781-A48E59E11137}"/>
              </a:ext>
            </a:extLst>
          </p:cNvPr>
          <p:cNvSpPr/>
          <p:nvPr/>
        </p:nvSpPr>
        <p:spPr>
          <a:xfrm>
            <a:off x="4541178" y="1294544"/>
            <a:ext cx="6605838" cy="117125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Time: </a:t>
            </a:r>
            <a:r>
              <a:rPr lang="en-GB" sz="2000" u="sng" dirty="0"/>
              <a:t>12 – 18 months</a:t>
            </a:r>
            <a:r>
              <a:rPr lang="en-GB" sz="2000" dirty="0"/>
              <a:t> to develop a competitive postdoctoral complex intervention development study. </a:t>
            </a:r>
          </a:p>
          <a:p>
            <a:pPr algn="ctr"/>
            <a:r>
              <a:rPr lang="en-GB" sz="2000" b="1" dirty="0"/>
              <a:t>Money:</a:t>
            </a:r>
            <a:r>
              <a:rPr lang="en-GB" sz="2000" dirty="0"/>
              <a:t> Look for bridging/development awards.</a:t>
            </a:r>
            <a:endParaRPr lang="en-GB" sz="20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47D1D0-90EA-B72D-04EF-6BCC34CC796B}"/>
              </a:ext>
            </a:extLst>
          </p:cNvPr>
          <p:cNvSpPr/>
          <p:nvPr/>
        </p:nvSpPr>
        <p:spPr>
          <a:xfrm>
            <a:off x="4541178" y="2857859"/>
            <a:ext cx="6605838" cy="965771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Complex intervention development papers.</a:t>
            </a:r>
          </a:p>
          <a:p>
            <a:pPr algn="ctr"/>
            <a:r>
              <a:rPr lang="en-GB" sz="2000" dirty="0"/>
              <a:t>Realist methods.</a:t>
            </a:r>
          </a:p>
          <a:p>
            <a:pPr algn="ctr"/>
            <a:r>
              <a:rPr lang="en-GB" sz="2000" dirty="0"/>
              <a:t>Wider relevant context.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59EFAC-E8FE-DA4D-6DC2-DA62DB301E3F}"/>
              </a:ext>
            </a:extLst>
          </p:cNvPr>
          <p:cNvSpPr/>
          <p:nvPr/>
        </p:nvSpPr>
        <p:spPr>
          <a:xfrm>
            <a:off x="4541178" y="4335694"/>
            <a:ext cx="6605838" cy="965771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Utilise all available resources [RDS/ARCs/Peers]</a:t>
            </a:r>
          </a:p>
          <a:p>
            <a:pPr algn="ctr"/>
            <a:r>
              <a:rPr lang="en-GB" sz="2000" dirty="0"/>
              <a:t>Build a strong team [Mentors, Academics, Clinicians, PPIE]</a:t>
            </a:r>
          </a:p>
        </p:txBody>
      </p:sp>
    </p:spTree>
    <p:extLst>
      <p:ext uri="{BB962C8B-B14F-4D97-AF65-F5344CB8AC3E}">
        <p14:creationId xmlns:p14="http://schemas.microsoft.com/office/powerpoint/2010/main" val="32692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38"/>
    </mc:Choice>
    <mc:Fallback xmlns="">
      <p:transition spd="slow" advTm="48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References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713D4D-E366-D50C-43A5-F8DAF3402A5A}"/>
              </a:ext>
            </a:extLst>
          </p:cNvPr>
          <p:cNvSpPr txBox="1">
            <a:spLocks/>
          </p:cNvSpPr>
          <p:nvPr/>
        </p:nvSpPr>
        <p:spPr>
          <a:xfrm>
            <a:off x="838199" y="1559103"/>
            <a:ext cx="10473647" cy="32492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0" i="0" dirty="0" err="1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O’Cathain</a:t>
            </a:r>
            <a:r>
              <a:rPr lang="en-US" sz="1600" b="0" i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A., </a:t>
            </a:r>
            <a:r>
              <a:rPr lang="en-US" sz="1600" b="0" i="0" dirty="0" err="1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Croot</a:t>
            </a:r>
            <a:r>
              <a:rPr lang="en-US" sz="1600" b="0" i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L., Sworn, K. </a:t>
            </a:r>
            <a:r>
              <a:rPr lang="en-US" sz="1600" b="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et al.</a:t>
            </a:r>
            <a:r>
              <a:rPr lang="en-US" sz="1600" b="0" i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 Taxonomy of approaches to developing interventions to improve health: a systematic methods overview. </a:t>
            </a:r>
            <a:r>
              <a:rPr lang="en-US" sz="1600" b="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Pilot Feasibility Stud</a:t>
            </a:r>
            <a:r>
              <a:rPr lang="en-US" sz="1600" b="0" i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 </a:t>
            </a:r>
            <a:r>
              <a:rPr lang="en-US" sz="1600" b="1" i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5</a:t>
            </a:r>
            <a:r>
              <a:rPr lang="en-US" sz="1600" b="0" i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41 (2019). </a:t>
            </a:r>
            <a:r>
              <a:rPr lang="en-US" sz="1600" b="0" i="0" dirty="0">
                <a:effectLst/>
                <a:latin typeface="Helvetica" panose="020B0604020202020204" pitchFamily="34" charset="0"/>
                <a:cs typeface="Helvetica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https://doi.org/10.1186/s40814-019-0425-6</a:t>
            </a:r>
            <a:r>
              <a:rPr lang="en-US" sz="1600" b="0" i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en-GB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O'Cathain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 A, </a:t>
            </a:r>
            <a:r>
              <a:rPr lang="en-US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Croot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 L, Duncan E, et </a:t>
            </a:r>
            <a:r>
              <a:rPr lang="en-US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alGuidance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 on how to develop complex interventions to improve health and </a:t>
            </a:r>
            <a:r>
              <a:rPr lang="en-US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healthcareBMJ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 Open 2019;9:e029954. </a:t>
            </a:r>
            <a:r>
              <a:rPr lang="en-US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doi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: 10.1136/bmjopen-2019-029954 </a:t>
            </a:r>
          </a:p>
          <a:p>
            <a:pPr marL="0" indent="0">
              <a:buNone/>
            </a:pPr>
            <a:r>
              <a:rPr lang="en-GB" sz="1600" b="0" i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Skivington K, Matthews L, Simpson S A, Craig P, Baird J, </a:t>
            </a:r>
            <a:r>
              <a:rPr lang="en-GB" sz="1600" b="0" i="0" dirty="0" err="1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Blazeby</a:t>
            </a:r>
            <a:r>
              <a:rPr lang="en-GB" sz="1600" b="0" i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 J M et al. A new framework for developing and evaluating complex interventions: update of Medical Research Council guidance </a:t>
            </a:r>
            <a:r>
              <a:rPr lang="en-GB" sz="1600" b="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BMJ </a:t>
            </a:r>
            <a:r>
              <a:rPr lang="en-GB" sz="1600" b="0" i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2021; 374 :n2061 doi:10.1136/bmj.n2061</a:t>
            </a:r>
          </a:p>
          <a:p>
            <a:pPr marL="0" indent="0">
              <a:buNone/>
            </a:pPr>
            <a:r>
              <a:rPr lang="en-GB" sz="1600" dirty="0">
                <a:latin typeface="Helvetica" panose="020B0604020202020204" pitchFamily="34" charset="0"/>
                <a:cs typeface="Helvetica" panose="020B0604020202020204" pitchFamily="34" charset="0"/>
                <a:hlinkClick r:id="rId4"/>
              </a:rPr>
              <a:t>https://www.nihr.ac.uk/explore-nihr/academy-programmes/hee-nihr-integrated-clinical-and-practitioner-academic-programme.htm#four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  <a:hlinkClick r:id="rId5"/>
              </a:rPr>
              <a:t>https://www.nihr.ac.uk/health-and-care-professionals/engagement-and-participation-in-research/involve-patients.htm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Whitley G, Siriwardena A, </a:t>
            </a:r>
            <a:r>
              <a:rPr lang="en-US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Redsell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 S, et al236 Developing a Young Persons Advisory Group (YPAG) to inform the design of a study to improve pre-hospital pain management for Children and Young People (CYP)BMJ Open 2022;12:doi: 10.1136/bmjopen-2022-EMS.5</a:t>
            </a:r>
            <a:endParaRPr lang="en-GB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0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38"/>
    </mc:Choice>
    <mc:Fallback xmlns="">
      <p:transition spd="slow" advTm="48038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0" y="2741548"/>
            <a:ext cx="4698020" cy="2241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indent="0">
              <a:buClr>
                <a:srgbClr val="747678"/>
              </a:buClr>
              <a:buNone/>
            </a:pPr>
            <a:r>
              <a:rPr lang="en-GB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</a:t>
            </a:r>
            <a:r>
              <a:rPr lang="en-GB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www.lincoln.ac.uk</a:t>
            </a:r>
            <a:endParaRPr lang="en-GB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Clr>
                <a:srgbClr val="747678"/>
              </a:buClr>
              <a:buNone/>
            </a:pPr>
            <a:r>
              <a:rPr lang="en-GB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</a:t>
            </a:r>
            <a:r>
              <a:rPr lang="en-GB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enquiries@lincoln.ac.uk</a:t>
            </a:r>
            <a:endParaRPr lang="en-GB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Clr>
                <a:srgbClr val="747678"/>
              </a:buClr>
              <a:buNone/>
            </a:pPr>
            <a:r>
              <a:rPr lang="en-GB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</a:t>
            </a:r>
            <a:r>
              <a:rPr lang="en-GB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GB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01522 886644</a:t>
            </a:r>
          </a:p>
          <a:p>
            <a:pPr marL="457200" lvl="1" indent="0">
              <a:buClr>
                <a:srgbClr val="747678"/>
              </a:buClr>
              <a:buNone/>
            </a:pPr>
            <a:endParaRPr lang="en-GB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Clr>
                <a:srgbClr val="747678"/>
              </a:buClr>
              <a:buNone/>
            </a:pPr>
            <a:endParaRPr lang="en-GB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Clr>
                <a:srgbClr val="747678"/>
              </a:buClr>
              <a:buNone/>
            </a:pPr>
            <a:r>
              <a:rPr lang="en-GB" altLang="en-US" b="1" dirty="0">
                <a:solidFill>
                  <a:schemeClr val="bg1"/>
                </a:solidFill>
                <a:latin typeface="Helvetica 55 Roman" panose="020B0500000000000000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402942" y="357352"/>
            <a:ext cx="6889749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55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Keep in Touch Wherever You Are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835" y="4010280"/>
            <a:ext cx="634283" cy="6342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707" y="3288911"/>
            <a:ext cx="801098" cy="8010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44" y="2741548"/>
            <a:ext cx="750264" cy="5626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80391" y="2811623"/>
            <a:ext cx="2632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Lincoln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80391" y="4118956"/>
            <a:ext cx="3394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GB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UniLincoln</a:t>
            </a: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43475" y="3452243"/>
            <a:ext cx="2615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GB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UniLincoln</a:t>
            </a: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71" y="4327421"/>
            <a:ext cx="1680884" cy="12606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543475" y="4754711"/>
            <a:ext cx="3394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Lincoln</a:t>
            </a:r>
          </a:p>
        </p:txBody>
      </p:sp>
    </p:spTree>
    <p:extLst>
      <p:ext uri="{BB962C8B-B14F-4D97-AF65-F5344CB8AC3E}">
        <p14:creationId xmlns:p14="http://schemas.microsoft.com/office/powerpoint/2010/main" val="32780660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B6DA84-DB40-674C-8BEA-BD9834204A63}"/>
              </a:ext>
            </a:extLst>
          </p:cNvPr>
          <p:cNvSpPr txBox="1">
            <a:spLocks/>
          </p:cNvSpPr>
          <p:nvPr/>
        </p:nvSpPr>
        <p:spPr>
          <a:xfrm>
            <a:off x="2540359" y="2132176"/>
            <a:ext cx="7111281" cy="1815882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5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Thanks for </a:t>
            </a:r>
          </a:p>
          <a:p>
            <a:pPr algn="ctr"/>
            <a:r>
              <a:rPr lang="en-US" sz="55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Listening</a:t>
            </a:r>
            <a:endParaRPr lang="en-US" sz="55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C24C8D-4762-D7E5-D82D-533FB34D5038}"/>
              </a:ext>
            </a:extLst>
          </p:cNvPr>
          <p:cNvSpPr/>
          <p:nvPr/>
        </p:nvSpPr>
        <p:spPr>
          <a:xfrm>
            <a:off x="8674811" y="4191857"/>
            <a:ext cx="3143894" cy="125344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ysClr val="windowText" lastClr="000000"/>
                </a:solidFill>
              </a:rPr>
              <a:t>Gregory A. Whitley</a:t>
            </a:r>
          </a:p>
          <a:p>
            <a:pPr algn="ctr"/>
            <a:r>
              <a:rPr lang="en-GB" sz="2000" dirty="0">
                <a:solidFill>
                  <a:sysClr val="windowText" lastClr="000000"/>
                </a:solidFill>
                <a:hlinkClick r:id="rId3"/>
              </a:rPr>
              <a:t>Gwhitley@lincoln.ac.uk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</a:p>
          <a:p>
            <a:pPr algn="ctr"/>
            <a:r>
              <a:rPr lang="en-GB" sz="2000" dirty="0">
                <a:solidFill>
                  <a:sysClr val="windowText" lastClr="000000"/>
                </a:solidFill>
              </a:rPr>
              <a:t>       @gregwhitley7</a:t>
            </a:r>
          </a:p>
        </p:txBody>
      </p:sp>
      <p:pic>
        <p:nvPicPr>
          <p:cNvPr id="3074" name="Picture 2" descr="Twitter - Wikipedia">
            <a:extLst>
              <a:ext uri="{FF2B5EF4-FFF2-40B4-BE49-F238E27FC236}">
                <a16:creationId xmlns:a16="http://schemas.microsoft.com/office/drawing/2014/main" id="{68A4222B-99FF-196E-5CBF-D4565A6C1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583" y="5033569"/>
            <a:ext cx="278687" cy="22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049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problems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713D4D-E366-D50C-43A5-F8DAF3402A5A}"/>
              </a:ext>
            </a:extLst>
          </p:cNvPr>
          <p:cNvSpPr txBox="1">
            <a:spLocks/>
          </p:cNvSpPr>
          <p:nvPr/>
        </p:nvSpPr>
        <p:spPr>
          <a:xfrm>
            <a:off x="838200" y="1469205"/>
            <a:ext cx="5059166" cy="24863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Problem #2: Requirement for </a:t>
            </a:r>
            <a:r>
              <a:rPr lang="en-GB" u="sng" dirty="0">
                <a:latin typeface="Helvetica" panose="020B0604020202020204" pitchFamily="34" charset="0"/>
                <a:cs typeface="Helvetica" panose="020B0604020202020204" pitchFamily="34" charset="0"/>
              </a:rPr>
              <a:t>impact</a:t>
            </a: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Clinical research with a shorter pathway to impact = more likely to receive funding.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5412D3-7675-FFB8-456D-4E15F833E63C}"/>
              </a:ext>
            </a:extLst>
          </p:cNvPr>
          <p:cNvSpPr/>
          <p:nvPr/>
        </p:nvSpPr>
        <p:spPr>
          <a:xfrm>
            <a:off x="513706" y="4089115"/>
            <a:ext cx="2352782" cy="6762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Exploratory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061B6C-EE92-66B8-866A-AB75696BE839}"/>
              </a:ext>
            </a:extLst>
          </p:cNvPr>
          <p:cNvSpPr/>
          <p:nvPr/>
        </p:nvSpPr>
        <p:spPr>
          <a:xfrm>
            <a:off x="3334818" y="4089115"/>
            <a:ext cx="2352782" cy="6762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Interventional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7C5046-2DC3-55AD-6D56-8D26E3C91D95}"/>
              </a:ext>
            </a:extLst>
          </p:cNvPr>
          <p:cNvCxnSpPr>
            <a:stCxn id="8" idx="3"/>
            <a:endCxn id="9" idx="1"/>
          </p:cNvCxnSpPr>
          <p:nvPr/>
        </p:nvCxnSpPr>
        <p:spPr>
          <a:xfrm>
            <a:off x="2866488" y="4427228"/>
            <a:ext cx="468330" cy="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rrow in a bulls eye">
            <a:extLst>
              <a:ext uri="{FF2B5EF4-FFF2-40B4-BE49-F238E27FC236}">
                <a16:creationId xmlns:a16="http://schemas.microsoft.com/office/drawing/2014/main" id="{F00EAB41-BCE6-64B2-E58E-9AA49B8C3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930" y="1185019"/>
            <a:ext cx="5635247" cy="375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2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38"/>
    </mc:Choice>
    <mc:Fallback xmlns="">
      <p:transition spd="slow" advTm="48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problems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713D4D-E366-D50C-43A5-F8DAF3402A5A}"/>
              </a:ext>
            </a:extLst>
          </p:cNvPr>
          <p:cNvSpPr txBox="1">
            <a:spLocks/>
          </p:cNvSpPr>
          <p:nvPr/>
        </p:nvSpPr>
        <p:spPr>
          <a:xfrm>
            <a:off x="838200" y="1469205"/>
            <a:ext cx="5059166" cy="39658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Problem #3: Need for </a:t>
            </a:r>
            <a:r>
              <a:rPr lang="en-GB" u="sng" dirty="0">
                <a:latin typeface="Helvetica" panose="020B0604020202020204" pitchFamily="34" charset="0"/>
                <a:cs typeface="Helvetica" panose="020B0604020202020204" pitchFamily="34" charset="0"/>
              </a:rPr>
              <a:t>career advancement</a:t>
            </a: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Need for:</a:t>
            </a:r>
          </a:p>
          <a:p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Training &amp; mentorship</a:t>
            </a:r>
          </a:p>
          <a:p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Experience</a:t>
            </a:r>
          </a:p>
          <a:p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Funding &amp; publications</a:t>
            </a:r>
          </a:p>
          <a:p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Impact</a:t>
            </a:r>
          </a:p>
        </p:txBody>
      </p:sp>
      <p:pic>
        <p:nvPicPr>
          <p:cNvPr id="5" name="Picture 4" descr="Furniture in green room">
            <a:extLst>
              <a:ext uri="{FF2B5EF4-FFF2-40B4-BE49-F238E27FC236}">
                <a16:creationId xmlns:a16="http://schemas.microsoft.com/office/drawing/2014/main" id="{E71FC95B-DF37-4A4F-0CCD-1B41AA2D6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636" y="1246311"/>
            <a:ext cx="5427752" cy="361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7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38"/>
    </mc:Choice>
    <mc:Fallback xmlns="">
      <p:transition spd="slow" advTm="48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solution…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713D4D-E366-D50C-43A5-F8DAF3402A5A}"/>
              </a:ext>
            </a:extLst>
          </p:cNvPr>
          <p:cNvSpPr txBox="1">
            <a:spLocks/>
          </p:cNvSpPr>
          <p:nvPr/>
        </p:nvSpPr>
        <p:spPr>
          <a:xfrm>
            <a:off x="905410" y="2054833"/>
            <a:ext cx="10381180" cy="7577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400" i="1" dirty="0">
                <a:latin typeface="Helvetica" panose="020B0604020202020204" pitchFamily="34" charset="0"/>
                <a:cs typeface="Helvetica" panose="020B0604020202020204" pitchFamily="34" charset="0"/>
              </a:rPr>
              <a:t>A postdoctoral fellowship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A65C45-1071-1E47-EB9F-37775900A44C}"/>
              </a:ext>
            </a:extLst>
          </p:cNvPr>
          <p:cNvSpPr/>
          <p:nvPr/>
        </p:nvSpPr>
        <p:spPr>
          <a:xfrm>
            <a:off x="972620" y="3554001"/>
            <a:ext cx="2887039" cy="757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Salary Costs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13CB3B-073E-3603-CD51-8A1B8A6583BC}"/>
              </a:ext>
            </a:extLst>
          </p:cNvPr>
          <p:cNvSpPr/>
          <p:nvPr/>
        </p:nvSpPr>
        <p:spPr>
          <a:xfrm>
            <a:off x="4612668" y="3554000"/>
            <a:ext cx="2887039" cy="75771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Research Costs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8437BE-9CD1-0823-2F7A-242E147557E4}"/>
              </a:ext>
            </a:extLst>
          </p:cNvPr>
          <p:cNvSpPr/>
          <p:nvPr/>
        </p:nvSpPr>
        <p:spPr>
          <a:xfrm>
            <a:off x="8252716" y="3559994"/>
            <a:ext cx="2887039" cy="75771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Training Costs</a:t>
            </a:r>
          </a:p>
        </p:txBody>
      </p:sp>
      <p:sp>
        <p:nvSpPr>
          <p:cNvPr id="9" name="Plus Sign 8">
            <a:extLst>
              <a:ext uri="{FF2B5EF4-FFF2-40B4-BE49-F238E27FC236}">
                <a16:creationId xmlns:a16="http://schemas.microsoft.com/office/drawing/2014/main" id="{6AD19C51-6352-AFC5-A520-C54023619BDF}"/>
              </a:ext>
            </a:extLst>
          </p:cNvPr>
          <p:cNvSpPr/>
          <p:nvPr/>
        </p:nvSpPr>
        <p:spPr>
          <a:xfrm>
            <a:off x="3966681" y="3642612"/>
            <a:ext cx="565079" cy="595902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Plus Sign 9">
            <a:extLst>
              <a:ext uri="{FF2B5EF4-FFF2-40B4-BE49-F238E27FC236}">
                <a16:creationId xmlns:a16="http://schemas.microsoft.com/office/drawing/2014/main" id="{760C9DFA-EFC0-D088-E5BC-78B79C96BAF5}"/>
              </a:ext>
            </a:extLst>
          </p:cNvPr>
          <p:cNvSpPr/>
          <p:nvPr/>
        </p:nvSpPr>
        <p:spPr>
          <a:xfrm>
            <a:off x="7606729" y="3634908"/>
            <a:ext cx="565079" cy="595902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90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38"/>
    </mc:Choice>
    <mc:Fallback xmlns="">
      <p:transition spd="slow" advTm="48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solution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713D4D-E366-D50C-43A5-F8DAF3402A5A}"/>
              </a:ext>
            </a:extLst>
          </p:cNvPr>
          <p:cNvSpPr txBox="1">
            <a:spLocks/>
          </p:cNvSpPr>
          <p:nvPr/>
        </p:nvSpPr>
        <p:spPr>
          <a:xfrm>
            <a:off x="838200" y="1559103"/>
            <a:ext cx="5059166" cy="29589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>
                <a:latin typeface="Helvetica" panose="020B0604020202020204" pitchFamily="34" charset="0"/>
                <a:cs typeface="Helvetica" panose="020B0604020202020204" pitchFamily="34" charset="0"/>
              </a:rPr>
              <a:t>HEE/NIHR ICA ACAF</a:t>
            </a:r>
          </a:p>
          <a:p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2-5 years full-time</a:t>
            </a:r>
          </a:p>
          <a:p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20-40% professional practice development</a:t>
            </a:r>
          </a:p>
          <a:p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PhD</a:t>
            </a:r>
          </a:p>
          <a:p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Registered with eligible body</a:t>
            </a:r>
          </a:p>
          <a:p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521C9A-4256-42A1-1DA0-FB047E35BA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760" r="1489" b="42472"/>
          <a:stretch/>
        </p:blipFill>
        <p:spPr>
          <a:xfrm>
            <a:off x="6241025" y="1265096"/>
            <a:ext cx="5486400" cy="807238"/>
          </a:xfrm>
          <a:prstGeom prst="rect">
            <a:avLst/>
          </a:prstGeom>
        </p:spPr>
      </p:pic>
      <p:pic>
        <p:nvPicPr>
          <p:cNvPr id="4098" name="Picture 2" descr="News">
            <a:extLst>
              <a:ext uri="{FF2B5EF4-FFF2-40B4-BE49-F238E27FC236}">
                <a16:creationId xmlns:a16="http://schemas.microsoft.com/office/drawing/2014/main" id="{2BB882DD-4145-88A0-C617-FDE50529F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635" y="2285973"/>
            <a:ext cx="5432789" cy="271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B56076-DB24-00AA-95CE-064BCAFB5489}"/>
              </a:ext>
            </a:extLst>
          </p:cNvPr>
          <p:cNvSpPr txBox="1"/>
          <p:nvPr/>
        </p:nvSpPr>
        <p:spPr>
          <a:xfrm>
            <a:off x="838200" y="5025124"/>
            <a:ext cx="5301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hlinkClick r:id="rId5"/>
              </a:rPr>
              <a:t>NIHR ICA Website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31727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38"/>
    </mc:Choice>
    <mc:Fallback xmlns="">
      <p:transition spd="slow" advTm="48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4575" y="375231"/>
            <a:ext cx="7990612" cy="676226"/>
          </a:xfrm>
        </p:spPr>
        <p:txBody>
          <a:bodyPr>
            <a:noAutofit/>
          </a:bodyPr>
          <a:lstStyle/>
          <a:p>
            <a:r>
              <a:rPr lang="en-GB" sz="5000" b="0" dirty="0">
                <a:solidFill>
                  <a:srgbClr val="1A999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The solution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4713D4D-E366-D50C-43A5-F8DAF3402A5A}"/>
              </a:ext>
            </a:extLst>
          </p:cNvPr>
          <p:cNvSpPr txBox="1">
            <a:spLocks/>
          </p:cNvSpPr>
          <p:nvPr/>
        </p:nvSpPr>
        <p:spPr>
          <a:xfrm>
            <a:off x="838200" y="1559103"/>
            <a:ext cx="4155040" cy="29589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>
                <a:latin typeface="Helvetica" panose="020B0604020202020204" pitchFamily="34" charset="0"/>
                <a:cs typeface="Helvetica" panose="020B0604020202020204" pitchFamily="34" charset="0"/>
              </a:rPr>
              <a:t>HEE/NIHR ICA ACAF</a:t>
            </a:r>
          </a:p>
          <a:p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Propose a substantial research project</a:t>
            </a:r>
          </a:p>
          <a:p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Programme of training and development</a:t>
            </a:r>
          </a:p>
          <a:p>
            <a:endParaRPr lang="en-GB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001E2E-5612-E56D-A361-652589DCFA29}"/>
              </a:ext>
            </a:extLst>
          </p:cNvPr>
          <p:cNvSpPr/>
          <p:nvPr/>
        </p:nvSpPr>
        <p:spPr>
          <a:xfrm>
            <a:off x="6096000" y="2013734"/>
            <a:ext cx="5788962" cy="3308279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What are complex interventions?</a:t>
            </a:r>
          </a:p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An intervention might be considered complex because of properties of the intervention itself, such as the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ysClr val="windowText" lastClr="000000"/>
                </a:solidFill>
              </a:rPr>
              <a:t>number of components involved;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ysClr val="windowText" lastClr="000000"/>
                </a:solidFill>
              </a:rPr>
              <a:t>the range of behaviors targeted;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ysClr val="windowText" lastClr="000000"/>
                </a:solidFill>
              </a:rPr>
              <a:t>expertise and skills required by those delivering and receiving the intervention;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ysClr val="windowText" lastClr="000000"/>
                </a:solidFill>
              </a:rPr>
              <a:t>the number of groups, settings, or levels targeted;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ysClr val="windowText" lastClr="000000"/>
                </a:solidFill>
              </a:rPr>
              <a:t>or the permitted level of flexibility of the intervention or its components.</a:t>
            </a:r>
          </a:p>
          <a:p>
            <a:pPr algn="r"/>
            <a:r>
              <a:rPr lang="en-US" dirty="0">
                <a:solidFill>
                  <a:sysClr val="windowText" lastClr="000000"/>
                </a:solidFill>
              </a:rPr>
              <a:t>Skivington et al 2021</a:t>
            </a:r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3BE7D-648E-13B6-DE9A-32F7BCB71A20}"/>
              </a:ext>
            </a:extLst>
          </p:cNvPr>
          <p:cNvSpPr/>
          <p:nvPr/>
        </p:nvSpPr>
        <p:spPr>
          <a:xfrm>
            <a:off x="6096000" y="375231"/>
            <a:ext cx="5788962" cy="1320005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u="sng" dirty="0">
                <a:solidFill>
                  <a:sysClr val="windowText" lastClr="000000"/>
                </a:solidFill>
              </a:rPr>
              <a:t>Decision</a:t>
            </a:r>
          </a:p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Design a study to develop and test a complex intervention to improve pain management for children and young people attended by ambulance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439A7F8-71DA-3199-5073-65128C9D2FE5}"/>
              </a:ext>
            </a:extLst>
          </p:cNvPr>
          <p:cNvCxnSpPr>
            <a:endCxn id="5" idx="1"/>
          </p:cNvCxnSpPr>
          <p:nvPr/>
        </p:nvCxnSpPr>
        <p:spPr>
          <a:xfrm flipV="1">
            <a:off x="4582274" y="1035234"/>
            <a:ext cx="1513726" cy="15949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57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38"/>
    </mc:Choice>
    <mc:Fallback xmlns="">
      <p:transition spd="slow" advTm="48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2002</TotalTime>
  <Words>1275</Words>
  <Application>Microsoft Office PowerPoint</Application>
  <PresentationFormat>Widescreen</PresentationFormat>
  <Paragraphs>257</Paragraphs>
  <Slides>43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Designing a complex intervention development study: experiences from a postdoctoral fellowship application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Sophie Charlton</dc:creator>
  <cp:lastModifiedBy>Gregory Whitley</cp:lastModifiedBy>
  <cp:revision>98</cp:revision>
  <dcterms:created xsi:type="dcterms:W3CDTF">2020-11-04T15:08:33Z</dcterms:created>
  <dcterms:modified xsi:type="dcterms:W3CDTF">2023-04-19T15:55:07Z</dcterms:modified>
</cp:coreProperties>
</file>