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1" r:id="rId2"/>
  </p:sldMasterIdLst>
  <p:notesMasterIdLst>
    <p:notesMasterId r:id="rId30"/>
  </p:notesMasterIdLst>
  <p:handoutMasterIdLst>
    <p:handoutMasterId r:id="rId31"/>
  </p:handoutMasterIdLst>
  <p:sldIdLst>
    <p:sldId id="256" r:id="rId3"/>
    <p:sldId id="325" r:id="rId4"/>
    <p:sldId id="385" r:id="rId5"/>
    <p:sldId id="382" r:id="rId6"/>
    <p:sldId id="389" r:id="rId7"/>
    <p:sldId id="390" r:id="rId8"/>
    <p:sldId id="391" r:id="rId9"/>
    <p:sldId id="393" r:id="rId10"/>
    <p:sldId id="401" r:id="rId11"/>
    <p:sldId id="399" r:id="rId12"/>
    <p:sldId id="394" r:id="rId13"/>
    <p:sldId id="400" r:id="rId14"/>
    <p:sldId id="405" r:id="rId15"/>
    <p:sldId id="402" r:id="rId16"/>
    <p:sldId id="408" r:id="rId17"/>
    <p:sldId id="554" r:id="rId18"/>
    <p:sldId id="378" r:id="rId19"/>
    <p:sldId id="514" r:id="rId20"/>
    <p:sldId id="403" r:id="rId21"/>
    <p:sldId id="395" r:id="rId22"/>
    <p:sldId id="377" r:id="rId23"/>
    <p:sldId id="404" r:id="rId24"/>
    <p:sldId id="398" r:id="rId25"/>
    <p:sldId id="555" r:id="rId26"/>
    <p:sldId id="407" r:id="rId27"/>
    <p:sldId id="371" r:id="rId28"/>
    <p:sldId id="374" r:id="rId29"/>
  </p:sldIdLst>
  <p:sldSz cx="9144000" cy="6858000" type="screen4x3"/>
  <p:notesSz cx="6794500" cy="9931400"/>
  <p:defaultTextStyle>
    <a:defPPr>
      <a:defRPr lang="en-GB"/>
    </a:defPPr>
    <a:lvl1pPr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pina Laparidou" initials="DL" lastIdx="1" clrIdx="0">
    <p:extLst>
      <p:ext uri="{19B8F6BF-5375-455C-9EA6-DF929625EA0E}">
        <p15:presenceInfo xmlns:p15="http://schemas.microsoft.com/office/powerpoint/2012/main" userId="S-1-5-21-2281559424-4145653854-1186780546-154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B81"/>
    <a:srgbClr val="FF0000"/>
    <a:srgbClr val="00204E"/>
    <a:srgbClr val="003399"/>
    <a:srgbClr val="222354"/>
    <a:srgbClr val="AAC3F4"/>
    <a:srgbClr val="000099"/>
    <a:srgbClr val="2B1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8077" autoAdjust="0"/>
  </p:normalViewPr>
  <p:slideViewPr>
    <p:cSldViewPr>
      <p:cViewPr varScale="1">
        <p:scale>
          <a:sx n="80" d="100"/>
          <a:sy n="80" d="100"/>
        </p:scale>
        <p:origin x="880" y="4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1092"/>
    </p:cViewPr>
  </p:sorterViewPr>
  <p:notesViewPr>
    <p:cSldViewPr>
      <p:cViewPr>
        <p:scale>
          <a:sx n="80" d="100"/>
          <a:sy n="80" d="100"/>
        </p:scale>
        <p:origin x="-1474" y="230"/>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2945024"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mn-ea"/>
                <a:cs typeface="+mn-cs"/>
              </a:defRPr>
            </a:lvl1pPr>
          </a:lstStyle>
          <a:p>
            <a:pPr>
              <a:defRPr/>
            </a:pPr>
            <a:endParaRPr lang="en-GB"/>
          </a:p>
        </p:txBody>
      </p:sp>
      <p:sp>
        <p:nvSpPr>
          <p:cNvPr id="46083" name="Rectangle 3"/>
          <p:cNvSpPr>
            <a:spLocks noGrp="1" noChangeArrowheads="1"/>
          </p:cNvSpPr>
          <p:nvPr>
            <p:ph type="dt" sz="quarter" idx="1"/>
          </p:nvPr>
        </p:nvSpPr>
        <p:spPr bwMode="auto">
          <a:xfrm>
            <a:off x="3847890" y="1"/>
            <a:ext cx="2945024"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F8177105-E0E8-4282-BFF7-3A0E3C75151B}" type="datetimeFigureOut">
              <a:rPr lang="en-GB" altLang="en-US"/>
              <a:pPr>
                <a:defRPr/>
              </a:pPr>
              <a:t>24/05/2022</a:t>
            </a:fld>
            <a:endParaRPr lang="en-GB" altLang="en-US"/>
          </a:p>
        </p:txBody>
      </p:sp>
      <p:sp>
        <p:nvSpPr>
          <p:cNvPr id="46084" name="Rectangle 4"/>
          <p:cNvSpPr>
            <a:spLocks noGrp="1" noChangeArrowheads="1"/>
          </p:cNvSpPr>
          <p:nvPr>
            <p:ph type="ftr" sz="quarter" idx="2"/>
          </p:nvPr>
        </p:nvSpPr>
        <p:spPr bwMode="auto">
          <a:xfrm>
            <a:off x="0" y="9432766"/>
            <a:ext cx="2945024"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mn-ea"/>
                <a:cs typeface="+mn-cs"/>
              </a:defRPr>
            </a:lvl1pPr>
          </a:lstStyle>
          <a:p>
            <a:pPr>
              <a:defRPr/>
            </a:pPr>
            <a:endParaRPr lang="en-GB"/>
          </a:p>
        </p:txBody>
      </p:sp>
      <p:sp>
        <p:nvSpPr>
          <p:cNvPr id="46085" name="Rectangle 5"/>
          <p:cNvSpPr>
            <a:spLocks noGrp="1" noChangeArrowheads="1"/>
          </p:cNvSpPr>
          <p:nvPr>
            <p:ph type="sldNum" sz="quarter" idx="3"/>
          </p:nvPr>
        </p:nvSpPr>
        <p:spPr bwMode="auto">
          <a:xfrm>
            <a:off x="3847890" y="9432766"/>
            <a:ext cx="2945024"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1C30575-AF5A-4869-9067-9A45AAF9B19A}" type="slidenum">
              <a:rPr lang="en-GB" altLang="en-US"/>
              <a:pPr>
                <a:defRPr/>
              </a:pPr>
              <a:t>‹#›</a:t>
            </a:fld>
            <a:endParaRPr lang="en-GB" altLang="en-US"/>
          </a:p>
        </p:txBody>
      </p:sp>
    </p:spTree>
    <p:extLst>
      <p:ext uri="{BB962C8B-B14F-4D97-AF65-F5344CB8AC3E}">
        <p14:creationId xmlns:p14="http://schemas.microsoft.com/office/powerpoint/2010/main" val="2996640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024" cy="49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defTabSz="955675" eaLnBrk="1" hangingPunct="1">
              <a:defRPr sz="1300" b="0">
                <a:latin typeface="Arial" charset="0"/>
                <a:ea typeface="+mn-ea"/>
                <a:cs typeface="+mn-cs"/>
              </a:defRPr>
            </a:lvl1pPr>
          </a:lstStyle>
          <a:p>
            <a:pPr>
              <a:defRPr/>
            </a:pPr>
            <a:endParaRPr lang="en-GB"/>
          </a:p>
        </p:txBody>
      </p:sp>
      <p:sp>
        <p:nvSpPr>
          <p:cNvPr id="8195" name="Rectangle 3"/>
          <p:cNvSpPr>
            <a:spLocks noGrp="1" noChangeArrowheads="1"/>
          </p:cNvSpPr>
          <p:nvPr>
            <p:ph type="dt" idx="1"/>
          </p:nvPr>
        </p:nvSpPr>
        <p:spPr bwMode="auto">
          <a:xfrm>
            <a:off x="3847890" y="0"/>
            <a:ext cx="2945024" cy="49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algn="r" defTabSz="955675" eaLnBrk="1" hangingPunct="1">
              <a:defRPr sz="1300" b="0">
                <a:latin typeface="Arial" charset="0"/>
                <a:ea typeface="+mn-ea"/>
                <a:cs typeface="+mn-cs"/>
              </a:defRPr>
            </a:lvl1pPr>
          </a:lstStyle>
          <a:p>
            <a:pPr>
              <a:defRPr/>
            </a:pPr>
            <a:endParaRPr lang="en-GB"/>
          </a:p>
        </p:txBody>
      </p:sp>
      <p:sp>
        <p:nvSpPr>
          <p:cNvPr id="22532" name="Rectangle 4"/>
          <p:cNvSpPr>
            <a:spLocks noGrp="1" noRot="1" noChangeAspect="1" noChangeArrowheads="1" noTextEdit="1"/>
          </p:cNvSpPr>
          <p:nvPr>
            <p:ph type="sldImg" idx="2"/>
          </p:nvPr>
        </p:nvSpPr>
        <p:spPr bwMode="auto">
          <a:xfrm>
            <a:off x="917575" y="746125"/>
            <a:ext cx="4960938" cy="37226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8197" name="Rectangle 5"/>
          <p:cNvSpPr>
            <a:spLocks noGrp="1" noChangeArrowheads="1"/>
          </p:cNvSpPr>
          <p:nvPr>
            <p:ph type="body" sz="quarter" idx="3"/>
          </p:nvPr>
        </p:nvSpPr>
        <p:spPr bwMode="auto">
          <a:xfrm>
            <a:off x="679133" y="4716384"/>
            <a:ext cx="5436235" cy="446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9434354"/>
            <a:ext cx="2945024" cy="49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defTabSz="955675" eaLnBrk="1" hangingPunct="1">
              <a:defRPr sz="1300" b="0">
                <a:latin typeface="Arial" charset="0"/>
                <a:ea typeface="+mn-ea"/>
                <a:cs typeface="+mn-cs"/>
              </a:defRPr>
            </a:lvl1pPr>
          </a:lstStyle>
          <a:p>
            <a:pPr>
              <a:defRPr/>
            </a:pPr>
            <a:endParaRPr lang="en-GB"/>
          </a:p>
        </p:txBody>
      </p:sp>
      <p:sp>
        <p:nvSpPr>
          <p:cNvPr id="8199" name="Rectangle 7"/>
          <p:cNvSpPr>
            <a:spLocks noGrp="1" noChangeArrowheads="1"/>
          </p:cNvSpPr>
          <p:nvPr>
            <p:ph type="sldNum" sz="quarter" idx="5"/>
          </p:nvPr>
        </p:nvSpPr>
        <p:spPr bwMode="auto">
          <a:xfrm>
            <a:off x="3847890" y="9434354"/>
            <a:ext cx="2945024" cy="49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r" defTabSz="955675" eaLnBrk="1" hangingPunct="1">
              <a:defRPr sz="1300" b="0"/>
            </a:lvl1pPr>
          </a:lstStyle>
          <a:p>
            <a:pPr>
              <a:defRPr/>
            </a:pPr>
            <a:fld id="{312A1F3B-AE21-4AE2-BBD7-30CC0A61DBF5}" type="slidenum">
              <a:rPr lang="en-GB" altLang="en-US"/>
              <a:pPr>
                <a:defRPr/>
              </a:pPr>
              <a:t>‹#›</a:t>
            </a:fld>
            <a:endParaRPr lang="en-GB" altLang="en-US"/>
          </a:p>
        </p:txBody>
      </p:sp>
    </p:spTree>
    <p:extLst>
      <p:ext uri="{BB962C8B-B14F-4D97-AF65-F5344CB8AC3E}">
        <p14:creationId xmlns:p14="http://schemas.microsoft.com/office/powerpoint/2010/main" val="809539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3BC7E62-5EB8-426D-BD28-E7014B0A244A}" type="slidenum">
              <a:rPr lang="en-GB" altLang="en-US" sz="1300" smtClean="0"/>
              <a:pPr>
                <a:spcBef>
                  <a:spcPct val="0"/>
                </a:spcBef>
                <a:defRPr/>
              </a:pPr>
              <a:t>1</a:t>
            </a:fld>
            <a:endParaRPr lang="en-GB" altLang="en-US" sz="1300"/>
          </a:p>
        </p:txBody>
      </p:sp>
      <p:sp>
        <p:nvSpPr>
          <p:cNvPr id="23555" name="Rectangle 2"/>
          <p:cNvSpPr>
            <a:spLocks noGrp="1" noRot="1" noChangeAspect="1" noChangeArrowheads="1" noTextEdit="1"/>
          </p:cNvSpPr>
          <p:nvPr>
            <p:ph type="sldImg"/>
          </p:nvPr>
        </p:nvSpPr>
        <p:spPr>
          <a:xfrm>
            <a:off x="949325" y="715963"/>
            <a:ext cx="4960938" cy="3722687"/>
          </a:xfrm>
          <a:ln/>
        </p:spPr>
      </p:sp>
      <p:sp>
        <p:nvSpPr>
          <p:cNvPr id="235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970729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10</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283698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11</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058947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12</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25960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13</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30388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14</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366555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15</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97431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55675" rtl="0" eaLnBrk="1" fontAlgn="base" latinLnBrk="0" hangingPunct="1">
              <a:lnSpc>
                <a:spcPct val="100000"/>
              </a:lnSpc>
              <a:spcBef>
                <a:spcPct val="0"/>
              </a:spcBef>
              <a:spcAft>
                <a:spcPct val="0"/>
              </a:spcAft>
              <a:buClrTx/>
              <a:buSzTx/>
              <a:buFontTx/>
              <a:buNone/>
              <a:tabLst/>
              <a:defRPr/>
            </a:pPr>
            <a:fld id="{F121AEFF-C57C-4251-BAA9-820FF809C25C}"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55675" rtl="0" eaLnBrk="1" fontAlgn="base" latinLnBrk="0" hangingPunct="1">
                <a:lnSpc>
                  <a:spcPct val="100000"/>
                </a:lnSpc>
                <a:spcBef>
                  <a:spcPct val="0"/>
                </a:spcBef>
                <a:spcAft>
                  <a:spcPct val="0"/>
                </a:spcAft>
                <a:buClrTx/>
                <a:buSzTx/>
                <a:buFontTx/>
                <a:buNone/>
                <a:tabLst/>
                <a:defRPr/>
              </a:pPr>
              <a:t>16</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637816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17</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3771853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47128-5918-42F5-9BB6-CB7308F932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988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19</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147403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2</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264770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20</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dirty="0">
              <a:cs typeface="+mn-cs"/>
            </a:endParaRPr>
          </a:p>
        </p:txBody>
      </p:sp>
    </p:spTree>
    <p:extLst>
      <p:ext uri="{BB962C8B-B14F-4D97-AF65-F5344CB8AC3E}">
        <p14:creationId xmlns:p14="http://schemas.microsoft.com/office/powerpoint/2010/main" val="2391669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21</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722439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22</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23872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23</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3835445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24</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3422052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25</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50801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Bradley Hand ITC TT-Bold" pitchFamily="34" charset="0"/>
              </a:defRPr>
            </a:lvl1pPr>
            <a:lvl2pPr marL="747713" indent="-287338" eaLnBrk="0" hangingPunct="0">
              <a:defRPr sz="1200">
                <a:solidFill>
                  <a:schemeClr val="tx1"/>
                </a:solidFill>
                <a:latin typeface="Bradley Hand ITC TT-Bold" pitchFamily="34" charset="0"/>
              </a:defRPr>
            </a:lvl2pPr>
            <a:lvl3pPr marL="1150938" indent="-230188" eaLnBrk="0" hangingPunct="0">
              <a:defRPr sz="1200">
                <a:solidFill>
                  <a:schemeClr val="tx1"/>
                </a:solidFill>
                <a:latin typeface="Bradley Hand ITC TT-Bold" pitchFamily="34" charset="0"/>
              </a:defRPr>
            </a:lvl3pPr>
            <a:lvl4pPr marL="1611313" indent="-230188" eaLnBrk="0" hangingPunct="0">
              <a:defRPr sz="1200">
                <a:solidFill>
                  <a:schemeClr val="tx1"/>
                </a:solidFill>
                <a:latin typeface="Bradley Hand ITC TT-Bold" pitchFamily="34" charset="0"/>
              </a:defRPr>
            </a:lvl4pPr>
            <a:lvl5pPr marL="2071688" indent="-230188" eaLnBrk="0" hangingPunct="0">
              <a:defRPr sz="1200">
                <a:solidFill>
                  <a:schemeClr val="tx1"/>
                </a:solidFill>
                <a:latin typeface="Bradley Hand ITC TT-Bold" pitchFamily="34" charset="0"/>
              </a:defRPr>
            </a:lvl5pPr>
            <a:lvl6pPr marL="2528888" indent="-230188" eaLnBrk="0" fontAlgn="base" hangingPunct="0">
              <a:spcBef>
                <a:spcPct val="0"/>
              </a:spcBef>
              <a:spcAft>
                <a:spcPct val="0"/>
              </a:spcAft>
              <a:defRPr sz="1200">
                <a:solidFill>
                  <a:schemeClr val="tx1"/>
                </a:solidFill>
                <a:latin typeface="Bradley Hand ITC TT-Bold" pitchFamily="34" charset="0"/>
              </a:defRPr>
            </a:lvl6pPr>
            <a:lvl7pPr marL="2986088" indent="-230188" eaLnBrk="0" fontAlgn="base" hangingPunct="0">
              <a:spcBef>
                <a:spcPct val="0"/>
              </a:spcBef>
              <a:spcAft>
                <a:spcPct val="0"/>
              </a:spcAft>
              <a:defRPr sz="1200">
                <a:solidFill>
                  <a:schemeClr val="tx1"/>
                </a:solidFill>
                <a:latin typeface="Bradley Hand ITC TT-Bold" pitchFamily="34" charset="0"/>
              </a:defRPr>
            </a:lvl7pPr>
            <a:lvl8pPr marL="3443288" indent="-230188" eaLnBrk="0" fontAlgn="base" hangingPunct="0">
              <a:spcBef>
                <a:spcPct val="0"/>
              </a:spcBef>
              <a:spcAft>
                <a:spcPct val="0"/>
              </a:spcAft>
              <a:defRPr sz="1200">
                <a:solidFill>
                  <a:schemeClr val="tx1"/>
                </a:solidFill>
                <a:latin typeface="Bradley Hand ITC TT-Bold" pitchFamily="34" charset="0"/>
              </a:defRPr>
            </a:lvl8pPr>
            <a:lvl9pPr marL="3900488" indent="-230188" eaLnBrk="0" fontAlgn="base" hangingPunct="0">
              <a:spcBef>
                <a:spcPct val="0"/>
              </a:spcBef>
              <a:spcAft>
                <a:spcPct val="0"/>
              </a:spcAft>
              <a:defRPr sz="1200">
                <a:solidFill>
                  <a:schemeClr val="tx1"/>
                </a:solidFill>
                <a:latin typeface="Bradley Hand ITC TT-Bold"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C83F3A6-6A35-40D7-A92B-12A8218E1B7F}" type="slidenum">
              <a:rPr kumimoji="0" lang="en-GB" altLang="en-US" sz="1200" b="0" i="0" u="none" strike="noStrike" kern="1200" cap="none" spc="0" normalizeH="0" baseline="0" noProof="0" smtClean="0">
                <a:ln>
                  <a:noFill/>
                </a:ln>
                <a:solidFill>
                  <a:prstClr val="black"/>
                </a:solidFill>
                <a:effectLst/>
                <a:uLnTx/>
                <a:uFillTx/>
                <a:latin typeface="Bradley Hand ITC TT-Bold"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Bradley Hand ITC TT-Bold" pitchFamily="34" charset="0"/>
              <a:ea typeface="+mn-ea"/>
              <a:cs typeface="+mn-cs"/>
            </a:endParaRPr>
          </a:p>
        </p:txBody>
      </p:sp>
    </p:spTree>
    <p:extLst>
      <p:ext uri="{BB962C8B-B14F-4D97-AF65-F5344CB8AC3E}">
        <p14:creationId xmlns:p14="http://schemas.microsoft.com/office/powerpoint/2010/main" val="919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Bradley Hand ITC TT-Bold" pitchFamily="34" charset="0"/>
              </a:defRPr>
            </a:lvl1pPr>
            <a:lvl2pPr marL="747713" indent="-287338" eaLnBrk="0" hangingPunct="0">
              <a:defRPr sz="1200">
                <a:solidFill>
                  <a:schemeClr val="tx1"/>
                </a:solidFill>
                <a:latin typeface="Bradley Hand ITC TT-Bold" pitchFamily="34" charset="0"/>
              </a:defRPr>
            </a:lvl2pPr>
            <a:lvl3pPr marL="1150938" indent="-230188" eaLnBrk="0" hangingPunct="0">
              <a:defRPr sz="1200">
                <a:solidFill>
                  <a:schemeClr val="tx1"/>
                </a:solidFill>
                <a:latin typeface="Bradley Hand ITC TT-Bold" pitchFamily="34" charset="0"/>
              </a:defRPr>
            </a:lvl3pPr>
            <a:lvl4pPr marL="1611313" indent="-230188" eaLnBrk="0" hangingPunct="0">
              <a:defRPr sz="1200">
                <a:solidFill>
                  <a:schemeClr val="tx1"/>
                </a:solidFill>
                <a:latin typeface="Bradley Hand ITC TT-Bold" pitchFamily="34" charset="0"/>
              </a:defRPr>
            </a:lvl4pPr>
            <a:lvl5pPr marL="2071688" indent="-230188" eaLnBrk="0" hangingPunct="0">
              <a:defRPr sz="1200">
                <a:solidFill>
                  <a:schemeClr val="tx1"/>
                </a:solidFill>
                <a:latin typeface="Bradley Hand ITC TT-Bold" pitchFamily="34" charset="0"/>
              </a:defRPr>
            </a:lvl5pPr>
            <a:lvl6pPr marL="2528888" indent="-230188" eaLnBrk="0" fontAlgn="base" hangingPunct="0">
              <a:spcBef>
                <a:spcPct val="0"/>
              </a:spcBef>
              <a:spcAft>
                <a:spcPct val="0"/>
              </a:spcAft>
              <a:defRPr sz="1200">
                <a:solidFill>
                  <a:schemeClr val="tx1"/>
                </a:solidFill>
                <a:latin typeface="Bradley Hand ITC TT-Bold" pitchFamily="34" charset="0"/>
              </a:defRPr>
            </a:lvl6pPr>
            <a:lvl7pPr marL="2986088" indent="-230188" eaLnBrk="0" fontAlgn="base" hangingPunct="0">
              <a:spcBef>
                <a:spcPct val="0"/>
              </a:spcBef>
              <a:spcAft>
                <a:spcPct val="0"/>
              </a:spcAft>
              <a:defRPr sz="1200">
                <a:solidFill>
                  <a:schemeClr val="tx1"/>
                </a:solidFill>
                <a:latin typeface="Bradley Hand ITC TT-Bold" pitchFamily="34" charset="0"/>
              </a:defRPr>
            </a:lvl7pPr>
            <a:lvl8pPr marL="3443288" indent="-230188" eaLnBrk="0" fontAlgn="base" hangingPunct="0">
              <a:spcBef>
                <a:spcPct val="0"/>
              </a:spcBef>
              <a:spcAft>
                <a:spcPct val="0"/>
              </a:spcAft>
              <a:defRPr sz="1200">
                <a:solidFill>
                  <a:schemeClr val="tx1"/>
                </a:solidFill>
                <a:latin typeface="Bradley Hand ITC TT-Bold" pitchFamily="34" charset="0"/>
              </a:defRPr>
            </a:lvl8pPr>
            <a:lvl9pPr marL="3900488" indent="-230188" eaLnBrk="0" fontAlgn="base" hangingPunct="0">
              <a:spcBef>
                <a:spcPct val="0"/>
              </a:spcBef>
              <a:spcAft>
                <a:spcPct val="0"/>
              </a:spcAft>
              <a:defRPr sz="1200">
                <a:solidFill>
                  <a:schemeClr val="tx1"/>
                </a:solidFill>
                <a:latin typeface="Bradley Hand ITC TT-Bold" pitchFamily="34" charset="0"/>
              </a:defRPr>
            </a:lvl9pPr>
          </a:lstStyle>
          <a:p>
            <a:pPr eaLnBrk="1" hangingPunct="1"/>
            <a:fld id="{E38209F0-C5EC-4B84-87CD-942EEC51A468}" type="slidenum">
              <a:rPr lang="en-GB" altLang="en-US" smtClean="0"/>
              <a:pPr eaLnBrk="1" hangingPunct="1"/>
              <a:t>3</a:t>
            </a:fld>
            <a:endParaRPr lang="en-GB" altLang="en-US"/>
          </a:p>
        </p:txBody>
      </p:sp>
    </p:spTree>
    <p:extLst>
      <p:ext uri="{BB962C8B-B14F-4D97-AF65-F5344CB8AC3E}">
        <p14:creationId xmlns:p14="http://schemas.microsoft.com/office/powerpoint/2010/main" val="348888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4</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36995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5</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36155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6</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532114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7</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70181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8</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20215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121AEFF-C57C-4251-BAA9-820FF809C25C}" type="slidenum">
              <a:rPr lang="en-GB" altLang="en-US" sz="1300" smtClean="0"/>
              <a:pPr>
                <a:spcBef>
                  <a:spcPct val="0"/>
                </a:spcBef>
                <a:defRPr/>
              </a:pPr>
              <a:t>9</a:t>
            </a:fld>
            <a:endParaRPr lang="en-GB"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06039" y="4716384"/>
            <a:ext cx="4982422" cy="446865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36210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E2F35AA-0B7E-4F2E-B1C7-C3AB46BD1777}" type="slidenum">
              <a:rPr lang="en-GB" altLang="en-US"/>
              <a:pPr>
                <a:defRPr/>
              </a:pPr>
              <a:t>‹#›</a:t>
            </a:fld>
            <a:endParaRPr lang="en-GB" altLang="en-US"/>
          </a:p>
        </p:txBody>
      </p:sp>
    </p:spTree>
    <p:extLst>
      <p:ext uri="{BB962C8B-B14F-4D97-AF65-F5344CB8AC3E}">
        <p14:creationId xmlns:p14="http://schemas.microsoft.com/office/powerpoint/2010/main" val="61128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CA6702E-858C-4A57-96B0-BD82910D322F}" type="slidenum">
              <a:rPr lang="en-GB" altLang="en-US"/>
              <a:pPr>
                <a:defRPr/>
              </a:pPr>
              <a:t>‹#›</a:t>
            </a:fld>
            <a:endParaRPr lang="en-GB" altLang="en-US"/>
          </a:p>
        </p:txBody>
      </p:sp>
    </p:spTree>
    <p:extLst>
      <p:ext uri="{BB962C8B-B14F-4D97-AF65-F5344CB8AC3E}">
        <p14:creationId xmlns:p14="http://schemas.microsoft.com/office/powerpoint/2010/main" val="228986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3A00CD-6795-4312-9474-94FF0354CAFF}" type="slidenum">
              <a:rPr lang="en-GB" altLang="en-US"/>
              <a:pPr>
                <a:defRPr/>
              </a:pPr>
              <a:t>‹#›</a:t>
            </a:fld>
            <a:endParaRPr lang="en-GB" altLang="en-US"/>
          </a:p>
        </p:txBody>
      </p:sp>
    </p:spTree>
    <p:extLst>
      <p:ext uri="{BB962C8B-B14F-4D97-AF65-F5344CB8AC3E}">
        <p14:creationId xmlns:p14="http://schemas.microsoft.com/office/powerpoint/2010/main" val="380210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A106325-24CA-4B9B-9DE5-583643AC7CFD}" type="slidenum">
              <a:rPr lang="en-GB" altLang="en-US"/>
              <a:pPr>
                <a:defRPr/>
              </a:pPr>
              <a:t>‹#›</a:t>
            </a:fld>
            <a:endParaRPr lang="en-GB" altLang="en-US"/>
          </a:p>
        </p:txBody>
      </p:sp>
    </p:spTree>
    <p:extLst>
      <p:ext uri="{BB962C8B-B14F-4D97-AF65-F5344CB8AC3E}">
        <p14:creationId xmlns:p14="http://schemas.microsoft.com/office/powerpoint/2010/main" val="1610185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325F"/>
        </a:solidFill>
        <a:effectLst/>
      </p:bgPr>
    </p:bg>
    <p:spTree>
      <p:nvGrpSpPr>
        <p:cNvPr id="1" name=""/>
        <p:cNvGrpSpPr/>
        <p:nvPr/>
      </p:nvGrpSpPr>
      <p:grpSpPr>
        <a:xfrm>
          <a:off x="0" y="0"/>
          <a:ext cx="0" cy="0"/>
          <a:chOff x="0" y="0"/>
          <a:chExt cx="0" cy="0"/>
        </a:xfrm>
      </p:grpSpPr>
      <p:pic>
        <p:nvPicPr>
          <p:cNvPr id="4" name="Picture 4" descr="General White Portrai"/>
          <p:cNvPicPr>
            <a:picLocks noChangeAspect="1" noChangeArrowheads="1"/>
          </p:cNvPicPr>
          <p:nvPr userDrawn="1"/>
        </p:nvPicPr>
        <p:blipFill>
          <a:blip r:embed="rId2"/>
          <a:srcRect/>
          <a:stretch>
            <a:fillRect/>
          </a:stretch>
        </p:blipFill>
        <p:spPr bwMode="auto">
          <a:xfrm>
            <a:off x="2987696" y="548722"/>
            <a:ext cx="3203575" cy="3241675"/>
          </a:xfrm>
          <a:prstGeom prst="rect">
            <a:avLst/>
          </a:prstGeom>
          <a:noFill/>
          <a:ln w="9525">
            <a:noFill/>
            <a:miter lim="800000"/>
            <a:headEnd/>
            <a:tailEnd/>
          </a:ln>
        </p:spPr>
      </p:pic>
      <p:sp>
        <p:nvSpPr>
          <p:cNvPr id="7" name="Title 1"/>
          <p:cNvSpPr>
            <a:spLocks noGrp="1"/>
          </p:cNvSpPr>
          <p:nvPr>
            <p:ph type="ctrTitle"/>
          </p:nvPr>
        </p:nvSpPr>
        <p:spPr>
          <a:xfrm>
            <a:off x="685800" y="4149080"/>
            <a:ext cx="7772400" cy="747514"/>
          </a:xfrm>
          <a:prstGeom prst="rect">
            <a:avLst/>
          </a:prstGeom>
        </p:spPr>
        <p:txBody>
          <a:bodyPr/>
          <a:lstStyle>
            <a:lvl1pPr>
              <a:defRPr sz="3600">
                <a:solidFill>
                  <a:schemeClr val="bg1"/>
                </a:solidFill>
              </a:defRPr>
            </a:lvl1pPr>
          </a:lstStyle>
          <a:p>
            <a:r>
              <a:rPr lang="en-US" dirty="0"/>
              <a:t>Click to edit Master title style</a:t>
            </a:r>
            <a:endParaRPr lang="en-GB" dirty="0"/>
          </a:p>
        </p:txBody>
      </p:sp>
      <p:sp>
        <p:nvSpPr>
          <p:cNvPr id="8" name="Subtitle 2"/>
          <p:cNvSpPr>
            <a:spLocks noGrp="1"/>
          </p:cNvSpPr>
          <p:nvPr>
            <p:ph type="subTitle" idx="1"/>
          </p:nvPr>
        </p:nvSpPr>
        <p:spPr>
          <a:xfrm>
            <a:off x="1371600" y="5301208"/>
            <a:ext cx="6400800" cy="720080"/>
          </a:xfrm>
          <a:prstGeom prst="rect">
            <a:avLst/>
          </a:prstGeom>
        </p:spPr>
        <p:txBody>
          <a:bodyPr anchor="ct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74421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325F"/>
        </a:solidFill>
        <a:effectLst/>
      </p:bgPr>
    </p:bg>
    <p:spTree>
      <p:nvGrpSpPr>
        <p:cNvPr id="1" name=""/>
        <p:cNvGrpSpPr/>
        <p:nvPr/>
      </p:nvGrpSpPr>
      <p:grpSpPr>
        <a:xfrm>
          <a:off x="0" y="0"/>
          <a:ext cx="0" cy="0"/>
          <a:chOff x="0" y="0"/>
          <a:chExt cx="0" cy="0"/>
        </a:xfrm>
      </p:grpSpPr>
      <p:pic>
        <p:nvPicPr>
          <p:cNvPr id="2" name="Picture 4" descr="General White Portrai"/>
          <p:cNvPicPr>
            <a:picLocks noChangeAspect="1" noChangeArrowheads="1"/>
          </p:cNvPicPr>
          <p:nvPr userDrawn="1"/>
        </p:nvPicPr>
        <p:blipFill>
          <a:blip r:embed="rId2"/>
          <a:srcRect/>
          <a:stretch>
            <a:fillRect/>
          </a:stretch>
        </p:blipFill>
        <p:spPr bwMode="auto">
          <a:xfrm>
            <a:off x="2987696" y="1083809"/>
            <a:ext cx="3203575" cy="3241675"/>
          </a:xfrm>
          <a:prstGeom prst="rect">
            <a:avLst/>
          </a:prstGeom>
          <a:noFill/>
          <a:ln w="9525">
            <a:noFill/>
            <a:miter lim="800000"/>
            <a:headEnd/>
            <a:tailEnd/>
          </a:ln>
        </p:spPr>
      </p:pic>
    </p:spTree>
    <p:extLst>
      <p:ext uri="{BB962C8B-B14F-4D97-AF65-F5344CB8AC3E}">
        <p14:creationId xmlns:p14="http://schemas.microsoft.com/office/powerpoint/2010/main" val="1633288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solidFill>
                  <a:schemeClr val="bg1">
                    <a:lumMod val="95000"/>
                  </a:schemeClr>
                </a:solidFill>
              </a:defRPr>
            </a:lvl1pPr>
          </a:lstStyle>
          <a:p>
            <a:pPr>
              <a:defRPr/>
            </a:pPr>
            <a:fld id="{5D46AD5A-D896-4943-B9DA-E703A409EC6A}" type="datetime1">
              <a:rPr lang="en-GB"/>
              <a:pPr>
                <a:defRPr/>
              </a:pPr>
              <a:t>24/05/2022</a:t>
            </a:fld>
            <a:endParaRPr lang="en-GB"/>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solidFill>
                  <a:schemeClr val="bg1">
                    <a:lumMod val="95000"/>
                  </a:schemeClr>
                </a:solidFill>
              </a:defRPr>
            </a:lvl1pPr>
          </a:lstStyle>
          <a:p>
            <a:pPr>
              <a:defRPr/>
            </a:pPr>
            <a:fld id="{8E5D00C1-6EA9-4774-943B-D2846F99396E}" type="slidenum">
              <a:rPr lang="en-GB"/>
              <a:pPr>
                <a:defRPr/>
              </a:pPr>
              <a:t>‹#›</a:t>
            </a:fld>
            <a:endParaRPr lang="en-GB"/>
          </a:p>
        </p:txBody>
      </p:sp>
    </p:spTree>
    <p:extLst>
      <p:ext uri="{BB962C8B-B14F-4D97-AF65-F5344CB8AC3E}">
        <p14:creationId xmlns:p14="http://schemas.microsoft.com/office/powerpoint/2010/main" val="2198255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1B1855F2-199F-442E-8877-ACE7BA196EAB}" type="datetime1">
              <a:rPr lang="en-GB"/>
              <a:pPr>
                <a:defRPr/>
              </a:pPr>
              <a:t>24/05/2022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0E7B202-65F6-4E34-89D8-054FC271B8FE}" type="slidenum">
              <a:rPr lang="en-GB"/>
              <a:pPr>
                <a:defRPr/>
              </a:pPr>
              <a:t>‹#›</a:t>
            </a:fld>
            <a:endParaRPr lang="en-GB"/>
          </a:p>
        </p:txBody>
      </p:sp>
    </p:spTree>
    <p:extLst>
      <p:ext uri="{BB962C8B-B14F-4D97-AF65-F5344CB8AC3E}">
        <p14:creationId xmlns:p14="http://schemas.microsoft.com/office/powerpoint/2010/main" val="1361834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196754"/>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96754"/>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2BC0B94-33DC-4CFE-AEB6-CA3F77389B17}" type="datetime1">
              <a:rPr lang="en-GB"/>
              <a:pPr>
                <a:defRPr/>
              </a:pPr>
              <a:t>24/05/2022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8DF67FD-1832-4CD0-A898-B82E7DD240E3}" type="slidenum">
              <a:rPr lang="en-GB"/>
              <a:pPr>
                <a:defRPr/>
              </a:pPr>
              <a:t>‹#›</a:t>
            </a:fld>
            <a:endParaRPr lang="en-GB"/>
          </a:p>
        </p:txBody>
      </p:sp>
    </p:spTree>
    <p:extLst>
      <p:ext uri="{BB962C8B-B14F-4D97-AF65-F5344CB8AC3E}">
        <p14:creationId xmlns:p14="http://schemas.microsoft.com/office/powerpoint/2010/main" val="1871269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9675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838"/>
            <a:ext cx="4040188"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6" y="119675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1916838"/>
            <a:ext cx="4041775"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1E4AEBF-7665-4654-95CC-331F51952EEF}" type="datetime1">
              <a:rPr lang="en-GB"/>
              <a:pPr>
                <a:defRPr/>
              </a:pPr>
              <a:t>24/05/2022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71BE107-0F6A-400F-BE2E-C3457D30D6B2}" type="slidenum">
              <a:rPr lang="en-GB"/>
              <a:pPr>
                <a:defRPr/>
              </a:pPr>
              <a:t>‹#›</a:t>
            </a:fld>
            <a:endParaRPr lang="en-GB"/>
          </a:p>
        </p:txBody>
      </p:sp>
    </p:spTree>
    <p:extLst>
      <p:ext uri="{BB962C8B-B14F-4D97-AF65-F5344CB8AC3E}">
        <p14:creationId xmlns:p14="http://schemas.microsoft.com/office/powerpoint/2010/main" val="2828937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B02DC0A-45CE-4F6E-8B7D-97455E6B0DD5}" type="datetime1">
              <a:rPr lang="en-GB"/>
              <a:pPr>
                <a:defRPr/>
              </a:pPr>
              <a:t>24/05/2022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9471FC7-49C9-4F81-82B9-F4E2FC7429F1}" type="slidenum">
              <a:rPr lang="en-GB"/>
              <a:pPr>
                <a:defRPr/>
              </a:pPr>
              <a:t>‹#›</a:t>
            </a:fld>
            <a:endParaRPr lang="en-GB"/>
          </a:p>
        </p:txBody>
      </p:sp>
    </p:spTree>
    <p:extLst>
      <p:ext uri="{BB962C8B-B14F-4D97-AF65-F5344CB8AC3E}">
        <p14:creationId xmlns:p14="http://schemas.microsoft.com/office/powerpoint/2010/main" val="278201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chemeClr val="accent2">
                    <a:lumMod val="75000"/>
                  </a:schemeClr>
                </a:solidFill>
                <a:latin typeface="Calibri" pitchFamily="34" charset="0"/>
                <a:cs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C00000"/>
              </a:buClr>
              <a:defRPr>
                <a:solidFill>
                  <a:schemeClr val="accent2">
                    <a:lumMod val="75000"/>
                  </a:schemeClr>
                </a:solidFill>
                <a:latin typeface="Calibri" pitchFamily="34" charset="0"/>
                <a:cs typeface="Calibri" pitchFamily="34" charset="0"/>
              </a:defRPr>
            </a:lvl1pPr>
            <a:lvl2pPr>
              <a:defRPr>
                <a:solidFill>
                  <a:schemeClr val="accent2">
                    <a:lumMod val="75000"/>
                  </a:schemeClr>
                </a:solidFill>
                <a:latin typeface="Calibri" pitchFamily="34" charset="0"/>
                <a:cs typeface="Calibri" pitchFamily="34" charset="0"/>
              </a:defRPr>
            </a:lvl2pPr>
            <a:lvl3pPr>
              <a:defRPr>
                <a:solidFill>
                  <a:schemeClr val="accent2">
                    <a:lumMod val="75000"/>
                  </a:schemeClr>
                </a:solidFill>
                <a:latin typeface="Calibri" pitchFamily="34" charset="0"/>
                <a:cs typeface="Calibri" pitchFamily="34" charset="0"/>
              </a:defRPr>
            </a:lvl3pPr>
            <a:lvl4pPr>
              <a:defRPr>
                <a:solidFill>
                  <a:schemeClr val="accent2">
                    <a:lumMod val="75000"/>
                  </a:schemeClr>
                </a:solidFill>
                <a:latin typeface="Calibri" pitchFamily="34" charset="0"/>
                <a:cs typeface="Calibri" pitchFamily="34" charset="0"/>
              </a:defRPr>
            </a:lvl4pPr>
            <a:lvl5pPr>
              <a:defRPr>
                <a:solidFill>
                  <a:schemeClr val="accent2">
                    <a:lumMod val="75000"/>
                  </a:schemeClr>
                </a:solidFill>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A415E1-143C-47E7-A3E6-3791475B1805}" type="slidenum">
              <a:rPr lang="en-GB" altLang="en-US"/>
              <a:pPr>
                <a:defRPr/>
              </a:pPr>
              <a:t>‹#›</a:t>
            </a:fld>
            <a:endParaRPr lang="en-GB" altLang="en-US"/>
          </a:p>
        </p:txBody>
      </p:sp>
    </p:spTree>
    <p:extLst>
      <p:ext uri="{BB962C8B-B14F-4D97-AF65-F5344CB8AC3E}">
        <p14:creationId xmlns:p14="http://schemas.microsoft.com/office/powerpoint/2010/main" val="361869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C4D9B5-1C6C-4FD9-BE88-E216393FBFEF}" type="datetime1">
              <a:rPr lang="en-GB"/>
              <a:pPr>
                <a:defRPr/>
              </a:pPr>
              <a:t>24/05/2022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E8F067D-FA81-4C13-9AA1-C74FC0F15A3D}" type="slidenum">
              <a:rPr lang="en-GB"/>
              <a:pPr>
                <a:defRPr/>
              </a:pPr>
              <a:t>‹#›</a:t>
            </a:fld>
            <a:endParaRPr lang="en-GB"/>
          </a:p>
        </p:txBody>
      </p:sp>
    </p:spTree>
    <p:extLst>
      <p:ext uri="{BB962C8B-B14F-4D97-AF65-F5344CB8AC3E}">
        <p14:creationId xmlns:p14="http://schemas.microsoft.com/office/powerpoint/2010/main" val="1663647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AE063B-9455-4203-9C45-C6BDD01A2805}" type="datetime1">
              <a:rPr lang="en-GB"/>
              <a:pPr>
                <a:defRPr/>
              </a:pPr>
              <a:t>24/05/2022</a:t>
            </a:fld>
            <a:endParaRPr lang="en-GB"/>
          </a:p>
        </p:txBody>
      </p:sp>
      <p:sp>
        <p:nvSpPr>
          <p:cNvPr id="6" name="Footer Placeholder 4"/>
          <p:cNvSpPr>
            <a:spLocks noGrp="1"/>
          </p:cNvSpPr>
          <p:nvPr>
            <p:ph type="ftr" sz="quarter" idx="11"/>
          </p:nvPr>
        </p:nvSpPr>
        <p:spPr>
          <a:xfrm>
            <a:off x="2411760" y="6381370"/>
            <a:ext cx="4335462" cy="365125"/>
          </a:xfr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AEA805-30A6-42F5-9D54-930EA8E30794}" type="slidenum">
              <a:rPr lang="en-GB"/>
              <a:pPr>
                <a:defRPr/>
              </a:pPr>
              <a:t>‹#›</a:t>
            </a:fld>
            <a:endParaRPr lang="en-GB"/>
          </a:p>
        </p:txBody>
      </p:sp>
    </p:spTree>
    <p:extLst>
      <p:ext uri="{BB962C8B-B14F-4D97-AF65-F5344CB8AC3E}">
        <p14:creationId xmlns:p14="http://schemas.microsoft.com/office/powerpoint/2010/main" val="329170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4FADC2-F891-4AE9-A0BA-0EF33C2D3852}" type="datetime1">
              <a:rPr lang="en-GB"/>
              <a:pPr>
                <a:defRPr/>
              </a:pPr>
              <a:t>24/05/2022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A9C70E4-5FC4-4E7A-9ABA-1974AC3AF4EC}" type="slidenum">
              <a:rPr lang="en-GB"/>
              <a:pPr>
                <a:defRPr/>
              </a:pPr>
              <a:t>‹#›</a:t>
            </a:fld>
            <a:endParaRPr lang="en-GB"/>
          </a:p>
        </p:txBody>
      </p:sp>
    </p:spTree>
    <p:extLst>
      <p:ext uri="{BB962C8B-B14F-4D97-AF65-F5344CB8AC3E}">
        <p14:creationId xmlns:p14="http://schemas.microsoft.com/office/powerpoint/2010/main" val="1672228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F4530D6-AD77-42A5-8484-960F0A374229}" type="datetime1">
              <a:rPr lang="en-GB"/>
              <a:pPr>
                <a:defRPr/>
              </a:pPr>
              <a:t>24/05/2022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9EC80A-6FD3-4929-BABB-AEEA57D422B6}" type="slidenum">
              <a:rPr lang="en-GB"/>
              <a:pPr>
                <a:defRPr/>
              </a:pPr>
              <a:t>‹#›</a:t>
            </a:fld>
            <a:endParaRPr lang="en-GB"/>
          </a:p>
        </p:txBody>
      </p:sp>
    </p:spTree>
    <p:extLst>
      <p:ext uri="{BB962C8B-B14F-4D97-AF65-F5344CB8AC3E}">
        <p14:creationId xmlns:p14="http://schemas.microsoft.com/office/powerpoint/2010/main" val="226719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32C97E6-2BEB-44F9-9D4B-16817CD3B96B}" type="datetime1">
              <a:rPr lang="en-GB"/>
              <a:pPr>
                <a:defRPr/>
              </a:pPr>
              <a:t>24/05/2022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8675D5-7DD3-4083-B983-28DCE0BAA4C1}" type="slidenum">
              <a:rPr lang="en-GB"/>
              <a:pPr>
                <a:defRPr/>
              </a:pPr>
              <a:t>‹#›</a:t>
            </a:fld>
            <a:endParaRPr lang="en-GB"/>
          </a:p>
        </p:txBody>
      </p:sp>
    </p:spTree>
    <p:extLst>
      <p:ext uri="{BB962C8B-B14F-4D97-AF65-F5344CB8AC3E}">
        <p14:creationId xmlns:p14="http://schemas.microsoft.com/office/powerpoint/2010/main" val="2684326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4339" y="382947"/>
            <a:ext cx="8229600" cy="907257"/>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744507"/>
            <a:ext cx="8229600" cy="421195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34C3807-542B-4FFA-AE6B-43A325F2749F}" type="slidenum">
              <a:rPr lang="en-GB"/>
              <a:pPr>
                <a:defRPr/>
              </a:pPr>
              <a:t>‹#›</a:t>
            </a:fld>
            <a:endParaRPr lang="en-GB"/>
          </a:p>
        </p:txBody>
      </p:sp>
    </p:spTree>
    <p:extLst>
      <p:ext uri="{BB962C8B-B14F-4D97-AF65-F5344CB8AC3E}">
        <p14:creationId xmlns:p14="http://schemas.microsoft.com/office/powerpoint/2010/main" val="293626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0BECF0-1DB9-4B2D-9BE4-BF3D9FEBEEAF}" type="slidenum">
              <a:rPr lang="en-GB" altLang="en-US"/>
              <a:pPr>
                <a:defRPr/>
              </a:pPr>
              <a:t>‹#›</a:t>
            </a:fld>
            <a:endParaRPr lang="en-GB" altLang="en-US"/>
          </a:p>
        </p:txBody>
      </p:sp>
    </p:spTree>
    <p:extLst>
      <p:ext uri="{BB962C8B-B14F-4D97-AF65-F5344CB8AC3E}">
        <p14:creationId xmlns:p14="http://schemas.microsoft.com/office/powerpoint/2010/main" val="354722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0D05394-B309-44F8-8CE7-AED0A1C5FF34}" type="slidenum">
              <a:rPr lang="en-GB" altLang="en-US"/>
              <a:pPr>
                <a:defRPr/>
              </a:pPr>
              <a:t>‹#›</a:t>
            </a:fld>
            <a:endParaRPr lang="en-GB" altLang="en-US"/>
          </a:p>
        </p:txBody>
      </p:sp>
    </p:spTree>
    <p:extLst>
      <p:ext uri="{BB962C8B-B14F-4D97-AF65-F5344CB8AC3E}">
        <p14:creationId xmlns:p14="http://schemas.microsoft.com/office/powerpoint/2010/main" val="354488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338104E-0745-4147-8751-59A00F78028D}" type="slidenum">
              <a:rPr lang="en-GB" altLang="en-US"/>
              <a:pPr>
                <a:defRPr/>
              </a:pPr>
              <a:t>‹#›</a:t>
            </a:fld>
            <a:endParaRPr lang="en-GB" altLang="en-US"/>
          </a:p>
        </p:txBody>
      </p:sp>
    </p:spTree>
    <p:extLst>
      <p:ext uri="{BB962C8B-B14F-4D97-AF65-F5344CB8AC3E}">
        <p14:creationId xmlns:p14="http://schemas.microsoft.com/office/powerpoint/2010/main" val="32530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0469263-3674-4BA9-9134-924918CF20C2}" type="slidenum">
              <a:rPr lang="en-GB" altLang="en-US"/>
              <a:pPr>
                <a:defRPr/>
              </a:pPr>
              <a:t>‹#›</a:t>
            </a:fld>
            <a:endParaRPr lang="en-GB" altLang="en-US"/>
          </a:p>
        </p:txBody>
      </p:sp>
    </p:spTree>
    <p:extLst>
      <p:ext uri="{BB962C8B-B14F-4D97-AF65-F5344CB8AC3E}">
        <p14:creationId xmlns:p14="http://schemas.microsoft.com/office/powerpoint/2010/main" val="127649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E324BC-6058-46E6-B412-93EE8D0726F3}" type="slidenum">
              <a:rPr lang="en-GB" altLang="en-US"/>
              <a:pPr>
                <a:defRPr/>
              </a:pPr>
              <a:t>‹#›</a:t>
            </a:fld>
            <a:endParaRPr lang="en-GB" altLang="en-US"/>
          </a:p>
        </p:txBody>
      </p:sp>
    </p:spTree>
    <p:extLst>
      <p:ext uri="{BB962C8B-B14F-4D97-AF65-F5344CB8AC3E}">
        <p14:creationId xmlns:p14="http://schemas.microsoft.com/office/powerpoint/2010/main" val="151976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5DC56D7-3739-4829-AA9C-83F942BB1C87}" type="slidenum">
              <a:rPr lang="en-GB" altLang="en-US"/>
              <a:pPr>
                <a:defRPr/>
              </a:pPr>
              <a:t>‹#›</a:t>
            </a:fld>
            <a:endParaRPr lang="en-GB" altLang="en-US"/>
          </a:p>
        </p:txBody>
      </p:sp>
    </p:spTree>
    <p:extLst>
      <p:ext uri="{BB962C8B-B14F-4D97-AF65-F5344CB8AC3E}">
        <p14:creationId xmlns:p14="http://schemas.microsoft.com/office/powerpoint/2010/main" val="2112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BFE71B5-AF1E-4690-9A39-5DAD0B565AD0}" type="slidenum">
              <a:rPr lang="en-GB" altLang="en-US"/>
              <a:pPr>
                <a:defRPr/>
              </a:pPr>
              <a:t>‹#›</a:t>
            </a:fld>
            <a:endParaRPr lang="en-GB" altLang="en-US"/>
          </a:p>
        </p:txBody>
      </p:sp>
    </p:spTree>
    <p:extLst>
      <p:ext uri="{BB962C8B-B14F-4D97-AF65-F5344CB8AC3E}">
        <p14:creationId xmlns:p14="http://schemas.microsoft.com/office/powerpoint/2010/main" val="35926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8A4D2C3D-944F-452F-B5B9-E18160E7215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37288"/>
            <a:ext cx="9144000" cy="620712"/>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baseline="0">
              <a:solidFill>
                <a:schemeClr val="bg1"/>
              </a:solidFill>
              <a:latin typeface="Arial" pitchFamily="34" charset="0"/>
              <a:cs typeface="Arial" pitchFamily="34" charset="0"/>
            </a:endParaRPr>
          </a:p>
        </p:txBody>
      </p:sp>
      <p:sp>
        <p:nvSpPr>
          <p:cNvPr id="1027" name="Title Placeholder 1"/>
          <p:cNvSpPr>
            <a:spLocks noGrp="1"/>
          </p:cNvSpPr>
          <p:nvPr>
            <p:ph type="title"/>
          </p:nvPr>
        </p:nvSpPr>
        <p:spPr bwMode="auto">
          <a:xfrm>
            <a:off x="457200" y="274680"/>
            <a:ext cx="82296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79388" y="6365917"/>
            <a:ext cx="1090612"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bg1"/>
                </a:solidFill>
                <a:latin typeface="Arial" pitchFamily="34" charset="0"/>
                <a:cs typeface="Arial" pitchFamily="34" charset="0"/>
              </a:defRPr>
            </a:lvl1pPr>
          </a:lstStyle>
          <a:p>
            <a:pPr>
              <a:defRPr/>
            </a:pPr>
            <a:fld id="{9730B440-F999-4236-A949-0085F751AC74}" type="datetime1">
              <a:rPr lang="en-GB"/>
              <a:pPr>
                <a:defRPr/>
              </a:pPr>
              <a:t>24/05/2022</a:t>
            </a:fld>
            <a:endParaRPr lang="en-GB"/>
          </a:p>
        </p:txBody>
      </p:sp>
      <p:sp>
        <p:nvSpPr>
          <p:cNvPr id="5" name="Footer Placeholder 4"/>
          <p:cNvSpPr>
            <a:spLocks noGrp="1"/>
          </p:cNvSpPr>
          <p:nvPr>
            <p:ph type="ftr" sz="quarter" idx="3"/>
          </p:nvPr>
        </p:nvSpPr>
        <p:spPr>
          <a:xfrm>
            <a:off x="2411413" y="6367505"/>
            <a:ext cx="4335462" cy="365125"/>
          </a:xfrm>
          <a:prstGeom prst="rect">
            <a:avLst/>
          </a:prstGeom>
        </p:spPr>
        <p:txBody>
          <a:bodyPr vert="horz" lIns="91440" tIns="45720" rIns="91440" bIns="45720" rtlCol="0" anchor="ctr"/>
          <a:lstStyle>
            <a:lvl1pPr algn="ctr" fontAlgn="auto">
              <a:spcBef>
                <a:spcPts val="0"/>
              </a:spcBef>
              <a:spcAft>
                <a:spcPts val="0"/>
              </a:spcAft>
              <a:defRPr sz="1200" baseline="0" dirty="0">
                <a:solidFill>
                  <a:schemeClr val="bg1"/>
                </a:solidFill>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1403350" y="6370680"/>
            <a:ext cx="865188"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Arial" pitchFamily="34" charset="0"/>
                <a:cs typeface="Arial" pitchFamily="34" charset="0"/>
              </a:defRPr>
            </a:lvl1pPr>
          </a:lstStyle>
          <a:p>
            <a:pPr>
              <a:defRPr/>
            </a:pPr>
            <a:fld id="{56A7B4E9-43B0-44E8-82E5-6BC43EF92CDE}" type="slidenum">
              <a:rPr lang="en-GB"/>
              <a:pPr>
                <a:defRPr/>
              </a:pPr>
              <a:t>‹#›</a:t>
            </a:fld>
            <a:endParaRPr lang="en-GB"/>
          </a:p>
        </p:txBody>
      </p:sp>
      <p:pic>
        <p:nvPicPr>
          <p:cNvPr id="1032" name="Picture 5" descr="General White Landscape"/>
          <p:cNvPicPr>
            <a:picLocks noChangeAspect="1" noChangeArrowheads="1"/>
          </p:cNvPicPr>
          <p:nvPr userDrawn="1"/>
        </p:nvPicPr>
        <p:blipFill>
          <a:blip r:embed="rId15"/>
          <a:srcRect/>
          <a:stretch>
            <a:fillRect/>
          </a:stretch>
        </p:blipFill>
        <p:spPr bwMode="auto">
          <a:xfrm>
            <a:off x="6823075" y="6284955"/>
            <a:ext cx="2286000" cy="528637"/>
          </a:xfrm>
          <a:prstGeom prst="rect">
            <a:avLst/>
          </a:prstGeom>
          <a:noFill/>
          <a:ln w="9525">
            <a:noFill/>
            <a:miter lim="800000"/>
            <a:headEnd/>
            <a:tailEnd/>
          </a:ln>
        </p:spPr>
      </p:pic>
    </p:spTree>
    <p:extLst>
      <p:ext uri="{BB962C8B-B14F-4D97-AF65-F5344CB8AC3E}">
        <p14:creationId xmlns:p14="http://schemas.microsoft.com/office/powerpoint/2010/main" val="31096353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ctr" rtl="0" fontAlgn="base">
        <a:spcBef>
          <a:spcPct val="0"/>
        </a:spcBef>
        <a:spcAft>
          <a:spcPct val="0"/>
        </a:spcAft>
        <a:defRPr sz="4400"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Arial" charset="0"/>
          <a:cs typeface="Arial" charset="0"/>
        </a:defRPr>
      </a:lvl2pPr>
      <a:lvl3pPr algn="ctr" rtl="0" fontAlgn="base">
        <a:spcBef>
          <a:spcPct val="0"/>
        </a:spcBef>
        <a:spcAft>
          <a:spcPct val="0"/>
        </a:spcAft>
        <a:defRPr sz="4400">
          <a:solidFill>
            <a:schemeClr val="tx1"/>
          </a:solidFill>
          <a:latin typeface="Arial" charset="0"/>
          <a:cs typeface="Arial" charset="0"/>
        </a:defRPr>
      </a:lvl3pPr>
      <a:lvl4pPr algn="ctr" rtl="0" fontAlgn="base">
        <a:spcBef>
          <a:spcPct val="0"/>
        </a:spcBef>
        <a:spcAft>
          <a:spcPct val="0"/>
        </a:spcAft>
        <a:defRPr sz="4400">
          <a:solidFill>
            <a:schemeClr val="tx1"/>
          </a:solidFill>
          <a:latin typeface="Arial" charset="0"/>
          <a:cs typeface="Arial" charset="0"/>
        </a:defRPr>
      </a:lvl4pPr>
      <a:lvl5pPr algn="ctr" rtl="0" fontAlgn="base">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i.org/10.1186/s12984-021-00976-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dlaparidou@lincoln.ac.uk"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hyperlink" Target="https://www.crd.york.ac.uk/prospero/display_record.php?ID=CRD4201913785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pic>
        <p:nvPicPr>
          <p:cNvPr id="4098" name="Picture 4" descr="General White Portr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00" y="0"/>
            <a:ext cx="25622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1116011" y="2852936"/>
            <a:ext cx="6984379"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defRPr/>
            </a:pPr>
            <a:r>
              <a:rPr lang="en-GB" sz="2000">
                <a:solidFill>
                  <a:schemeClr val="bg1">
                    <a:lumMod val="95000"/>
                  </a:schemeClr>
                </a:solidFill>
              </a:rPr>
              <a:t>CaHRU Improvement Science and Research Methods seminar</a:t>
            </a:r>
            <a:endParaRPr lang="en-GB" sz="2000">
              <a:solidFill>
                <a:schemeClr val="bg1">
                  <a:lumMod val="95000"/>
                </a:schemeClr>
              </a:solidFill>
              <a:effectLst/>
            </a:endParaRPr>
          </a:p>
          <a:p>
            <a:pPr algn="ctr" eaLnBrk="1" hangingPunct="1">
              <a:defRPr/>
            </a:pPr>
            <a:endParaRPr lang="en-GB" sz="2000">
              <a:solidFill>
                <a:schemeClr val="bg1">
                  <a:lumMod val="95000"/>
                </a:schemeClr>
              </a:solidFill>
              <a:effectLst/>
            </a:endParaRPr>
          </a:p>
          <a:p>
            <a:pPr algn="ctr" eaLnBrk="1" hangingPunct="1">
              <a:defRPr/>
            </a:pPr>
            <a:endParaRPr lang="en-GB" sz="2000">
              <a:solidFill>
                <a:schemeClr val="bg1"/>
              </a:solidFill>
            </a:endParaRPr>
          </a:p>
          <a:p>
            <a:pPr algn="ctr" eaLnBrk="1" hangingPunct="1">
              <a:defRPr/>
            </a:pPr>
            <a:r>
              <a:rPr lang="en-GB" sz="2000">
                <a:solidFill>
                  <a:schemeClr val="bg1"/>
                </a:solidFill>
              </a:rPr>
              <a:t>Conducting systematic reviews of </a:t>
            </a:r>
          </a:p>
          <a:p>
            <a:pPr algn="ctr" eaLnBrk="1" hangingPunct="1">
              <a:defRPr/>
            </a:pPr>
            <a:r>
              <a:rPr lang="en-GB" sz="2000">
                <a:solidFill>
                  <a:schemeClr val="bg1"/>
                </a:solidFill>
              </a:rPr>
              <a:t>qualitative research studies</a:t>
            </a:r>
          </a:p>
          <a:p>
            <a:pPr algn="ctr" eaLnBrk="1" hangingPunct="1">
              <a:defRPr/>
            </a:pPr>
            <a:endParaRPr lang="en-GB" sz="2000">
              <a:solidFill>
                <a:schemeClr val="bg1"/>
              </a:solidFill>
            </a:endParaRPr>
          </a:p>
          <a:p>
            <a:pPr algn="ctr" eaLnBrk="1" hangingPunct="1">
              <a:defRPr/>
            </a:pPr>
            <a:endParaRPr lang="en-GB" sz="2000">
              <a:solidFill>
                <a:schemeClr val="bg1"/>
              </a:solidFill>
            </a:endParaRPr>
          </a:p>
          <a:p>
            <a:pPr algn="ctr" eaLnBrk="1" hangingPunct="1">
              <a:defRPr/>
            </a:pPr>
            <a:r>
              <a:rPr lang="en-GB" sz="1400">
                <a:solidFill>
                  <a:schemeClr val="bg1"/>
                </a:solidFill>
              </a:rPr>
              <a:t>Patient, carer, and staff perceptions of robotics in motor rehabilitation: a systematic review and qualitative meta-synthesis</a:t>
            </a:r>
          </a:p>
        </p:txBody>
      </p:sp>
      <p:sp>
        <p:nvSpPr>
          <p:cNvPr id="2052" name="Text Box 6"/>
          <p:cNvSpPr txBox="1">
            <a:spLocks noChangeArrowheads="1"/>
          </p:cNvSpPr>
          <p:nvPr/>
        </p:nvSpPr>
        <p:spPr bwMode="auto">
          <a:xfrm>
            <a:off x="1547501" y="6165304"/>
            <a:ext cx="6121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defRPr/>
            </a:pPr>
            <a:r>
              <a:rPr lang="en-GB" sz="1400">
                <a:solidFill>
                  <a:schemeClr val="bg1"/>
                </a:solidFill>
              </a:rPr>
              <a:t>Despina Laparidou</a:t>
            </a:r>
          </a:p>
          <a:p>
            <a:pPr algn="ctr" eaLnBrk="1" hangingPunct="1">
              <a:defRPr/>
            </a:pPr>
            <a:endParaRPr lang="en-GB" sz="16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Data extraction form</a:t>
            </a:r>
          </a:p>
        </p:txBody>
      </p:sp>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57F7C19B-2EB0-44F8-BE74-1C98DA60109C}"/>
              </a:ext>
            </a:extLst>
          </p:cNvPr>
          <p:cNvPicPr>
            <a:picLocks noChangeAspect="1"/>
          </p:cNvPicPr>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7775186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Data extraction - NVivo</a:t>
            </a:r>
          </a:p>
        </p:txBody>
      </p:sp>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5D5E0770-BB5F-4D22-87E0-7E3B87A9D9B8}"/>
              </a:ext>
            </a:extLst>
          </p:cNvPr>
          <p:cNvPicPr>
            <a:picLocks noChangeAspect="1"/>
          </p:cNvPicPr>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36404693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Quality assessment</a:t>
            </a:r>
          </a:p>
        </p:txBody>
      </p:sp>
      <p:sp>
        <p:nvSpPr>
          <p:cNvPr id="4099" name="Rectangle 3"/>
          <p:cNvSpPr>
            <a:spLocks noGrp="1" noChangeArrowheads="1"/>
          </p:cNvSpPr>
          <p:nvPr>
            <p:ph type="body" idx="1"/>
          </p:nvPr>
        </p:nvSpPr>
        <p:spPr>
          <a:xfrm>
            <a:off x="431006" y="980727"/>
            <a:ext cx="8245450" cy="5012085"/>
          </a:xfrm>
        </p:spPr>
        <p:txBody>
          <a:bodyPr/>
          <a:lstStyle/>
          <a:p>
            <a:pPr marL="0" indent="0" eaLnBrk="1" hangingPunct="1">
              <a:spcBef>
                <a:spcPct val="50000"/>
              </a:spcBef>
              <a:buNone/>
              <a:defRPr/>
            </a:pPr>
            <a:r>
              <a:rPr kumimoji="1" lang="en-GB" sz="2400" dirty="0">
                <a:solidFill>
                  <a:srgbClr val="262673"/>
                </a:solidFill>
                <a:latin typeface="Calibri" charset="0"/>
                <a:cs typeface="Calibri" charset="0"/>
              </a:rPr>
              <a:t>Critical appraisal focuses on:</a:t>
            </a:r>
          </a:p>
          <a:p>
            <a:pPr eaLnBrk="1" hangingPunct="1">
              <a:spcBef>
                <a:spcPct val="50000"/>
              </a:spcBef>
              <a:defRPr/>
            </a:pPr>
            <a:r>
              <a:rPr kumimoji="1" lang="en-GB" sz="2000" dirty="0">
                <a:solidFill>
                  <a:srgbClr val="262673"/>
                </a:solidFill>
                <a:latin typeface="Calibri" charset="0"/>
                <a:cs typeface="Calibri" charset="0"/>
              </a:rPr>
              <a:t>congruity between philosophical position adopted in the study, study methodology, study methods, representation of the data and the interpretation of the results;</a:t>
            </a:r>
          </a:p>
          <a:p>
            <a:pPr eaLnBrk="1" hangingPunct="1">
              <a:spcBef>
                <a:spcPct val="50000"/>
              </a:spcBef>
              <a:defRPr/>
            </a:pPr>
            <a:endParaRPr kumimoji="1" lang="en-GB" sz="2000" dirty="0">
              <a:solidFill>
                <a:srgbClr val="262673"/>
              </a:solidFill>
              <a:latin typeface="Calibri" charset="0"/>
              <a:cs typeface="Calibri" charset="0"/>
            </a:endParaRPr>
          </a:p>
          <a:p>
            <a:pPr eaLnBrk="1" hangingPunct="1">
              <a:spcBef>
                <a:spcPct val="50000"/>
              </a:spcBef>
              <a:defRPr/>
            </a:pPr>
            <a:r>
              <a:rPr kumimoji="1" lang="en-GB" sz="2000" dirty="0">
                <a:solidFill>
                  <a:srgbClr val="262673"/>
                </a:solidFill>
                <a:latin typeface="Calibri" charset="0"/>
                <a:cs typeface="Calibri" charset="0"/>
              </a:rPr>
              <a:t>Critical appraisal tools enable you to systematically assess the trustworthiness, relevance and results of published papers;</a:t>
            </a:r>
          </a:p>
          <a:p>
            <a:pPr eaLnBrk="1" hangingPunct="1">
              <a:spcBef>
                <a:spcPct val="50000"/>
              </a:spcBef>
              <a:defRPr/>
            </a:pPr>
            <a:endParaRPr kumimoji="1" lang="en-GB" sz="2000" dirty="0">
              <a:solidFill>
                <a:srgbClr val="262673"/>
              </a:solidFill>
              <a:latin typeface="Calibri" charset="0"/>
              <a:cs typeface="Calibri" charset="0"/>
            </a:endParaRPr>
          </a:p>
          <a:p>
            <a:pPr eaLnBrk="1" hangingPunct="1">
              <a:spcBef>
                <a:spcPct val="50000"/>
              </a:spcBef>
              <a:defRPr/>
            </a:pPr>
            <a:r>
              <a:rPr kumimoji="1" lang="en-GB" sz="2000" dirty="0">
                <a:solidFill>
                  <a:srgbClr val="262673"/>
                </a:solidFill>
                <a:latin typeface="Calibri" charset="0"/>
                <a:cs typeface="Calibri" charset="0"/>
              </a:rPr>
              <a:t>Two reviewers to independently assess quality.</a:t>
            </a:r>
          </a:p>
          <a:p>
            <a:pPr lvl="1" eaLnBrk="1" hangingPunct="1">
              <a:spcBef>
                <a:spcPct val="50000"/>
              </a:spcBef>
              <a:defRPr/>
            </a:pPr>
            <a:endParaRPr kumimoji="1" lang="en-GB" sz="1600" dirty="0">
              <a:solidFill>
                <a:srgbClr val="262673"/>
              </a:solidFill>
              <a:latin typeface="Calibri" charset="0"/>
              <a:cs typeface="Calibri" charset="0"/>
            </a:endParaRPr>
          </a:p>
          <a:p>
            <a:pPr lvl="1" eaLnBrk="1" hangingPunct="1">
              <a:spcBef>
                <a:spcPct val="50000"/>
              </a:spcBef>
              <a:defRPr/>
            </a:pPr>
            <a:endParaRPr kumimoji="1" lang="en-GB" sz="1600" dirty="0">
              <a:solidFill>
                <a:srgbClr val="262673"/>
              </a:solidFill>
              <a:latin typeface="Calibri" charset="0"/>
              <a:cs typeface="Calibri" charset="0"/>
            </a:endParaRPr>
          </a:p>
          <a:p>
            <a:pPr lvl="1" eaLnBrk="1" hangingPunct="1">
              <a:spcBef>
                <a:spcPct val="50000"/>
              </a:spcBef>
              <a:defRPr/>
            </a:pPr>
            <a:endParaRPr kumimoji="1" lang="en-GB" sz="1600" dirty="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47809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7227" y="116632"/>
            <a:ext cx="8773008" cy="620983"/>
          </a:xfrm>
        </p:spPr>
        <p:txBody>
          <a:bodyPr/>
          <a:lstStyle/>
          <a:p>
            <a:pPr eaLnBrk="1" hangingPunct="1">
              <a:defRPr/>
            </a:pPr>
            <a:r>
              <a:rPr lang="en-GB" sz="2800" b="1">
                <a:solidFill>
                  <a:srgbClr val="262673"/>
                </a:solidFill>
                <a:latin typeface="Calibri" charset="0"/>
                <a:cs typeface="Calibri" charset="0"/>
              </a:rPr>
              <a:t>Critical Appraisal Skills Programme (CASP) Qualitative Checklist (2017</a:t>
            </a:r>
          </a:p>
        </p:txBody>
      </p:sp>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4"/>
          <a:stretch>
            <a:fillRect/>
          </a:stretch>
        </p:blipFill>
        <p:spPr>
          <a:xfrm>
            <a:off x="179512" y="1052209"/>
            <a:ext cx="8773008" cy="4934817"/>
          </a:xfrm>
          <a:prstGeom prst="rect">
            <a:avLst/>
          </a:prstGeom>
        </p:spPr>
      </p:pic>
    </p:spTree>
    <p:extLst>
      <p:ext uri="{BB962C8B-B14F-4D97-AF65-F5344CB8AC3E}">
        <p14:creationId xmlns:p14="http://schemas.microsoft.com/office/powerpoint/2010/main" val="9068248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Quality assessment</a:t>
            </a: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8E7DD4B4-857C-4CDD-B79A-21F78EA1C423}"/>
              </a:ext>
            </a:extLst>
          </p:cNvPr>
          <p:cNvPicPr>
            <a:picLocks noChangeAspect="1"/>
          </p:cNvPicPr>
          <p:nvPr/>
        </p:nvPicPr>
        <p:blipFill>
          <a:blip r:embed="rId4"/>
          <a:stretch>
            <a:fillRect/>
          </a:stretch>
        </p:blipFill>
        <p:spPr>
          <a:xfrm>
            <a:off x="1331640" y="814504"/>
            <a:ext cx="6480720" cy="5458968"/>
          </a:xfrm>
          <a:prstGeom prst="rect">
            <a:avLst/>
          </a:prstGeom>
        </p:spPr>
      </p:pic>
      <p:pic>
        <p:nvPicPr>
          <p:cNvPr id="3" name="Picture 2">
            <a:extLst>
              <a:ext uri="{FF2B5EF4-FFF2-40B4-BE49-F238E27FC236}">
                <a16:creationId xmlns:a16="http://schemas.microsoft.com/office/drawing/2014/main" id="{5E7CFE96-AA92-49EF-99DB-E89B94DB12D2}"/>
              </a:ext>
            </a:extLst>
          </p:cNvPr>
          <p:cNvPicPr>
            <a:picLocks noChangeAspect="1"/>
          </p:cNvPicPr>
          <p:nvPr/>
        </p:nvPicPr>
        <p:blipFill>
          <a:blip r:embed="rId5"/>
          <a:stretch>
            <a:fillRect/>
          </a:stretch>
        </p:blipFill>
        <p:spPr>
          <a:xfrm>
            <a:off x="7709299" y="263568"/>
            <a:ext cx="1158340" cy="731583"/>
          </a:xfrm>
          <a:prstGeom prst="rect">
            <a:avLst/>
          </a:prstGeom>
        </p:spPr>
      </p:pic>
    </p:spTree>
    <p:extLst>
      <p:ext uri="{BB962C8B-B14F-4D97-AF65-F5344CB8AC3E}">
        <p14:creationId xmlns:p14="http://schemas.microsoft.com/office/powerpoint/2010/main" val="2293605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Quality assessment</a:t>
            </a:r>
          </a:p>
        </p:txBody>
      </p:sp>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4"/>
          <a:stretch>
            <a:fillRect/>
          </a:stretch>
        </p:blipFill>
        <p:spPr>
          <a:xfrm>
            <a:off x="1222587" y="1552735"/>
            <a:ext cx="7007546" cy="3682125"/>
          </a:xfrm>
          <a:prstGeom prst="rect">
            <a:avLst/>
          </a:prstGeom>
        </p:spPr>
      </p:pic>
      <p:pic>
        <p:nvPicPr>
          <p:cNvPr id="4" name="Picture 3">
            <a:extLst>
              <a:ext uri="{FF2B5EF4-FFF2-40B4-BE49-F238E27FC236}">
                <a16:creationId xmlns:a16="http://schemas.microsoft.com/office/drawing/2014/main" id="{8D3EA4EE-3979-4A35-85E1-8130778FE747}"/>
              </a:ext>
            </a:extLst>
          </p:cNvPr>
          <p:cNvPicPr>
            <a:picLocks noChangeAspect="1"/>
          </p:cNvPicPr>
          <p:nvPr/>
        </p:nvPicPr>
        <p:blipFill>
          <a:blip r:embed="rId5"/>
          <a:stretch>
            <a:fillRect/>
          </a:stretch>
        </p:blipFill>
        <p:spPr>
          <a:xfrm>
            <a:off x="7501598" y="499395"/>
            <a:ext cx="1457070" cy="731583"/>
          </a:xfrm>
          <a:prstGeom prst="rect">
            <a:avLst/>
          </a:prstGeom>
        </p:spPr>
      </p:pic>
    </p:spTree>
    <p:extLst>
      <p:ext uri="{BB962C8B-B14F-4D97-AF65-F5344CB8AC3E}">
        <p14:creationId xmlns:p14="http://schemas.microsoft.com/office/powerpoint/2010/main" val="4602636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Reflexive statement</a:t>
            </a:r>
            <a:endParaRPr lang="en-GB" sz="2800" b="1">
              <a:solidFill>
                <a:schemeClr val="tx1"/>
              </a:solidFill>
              <a:latin typeface="Calibri" charset="0"/>
              <a:cs typeface="Calibri" charset="0"/>
            </a:endParaRPr>
          </a:p>
        </p:txBody>
      </p:sp>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3">
            <a:extLst>
              <a:ext uri="{FF2B5EF4-FFF2-40B4-BE49-F238E27FC236}">
                <a16:creationId xmlns:a16="http://schemas.microsoft.com/office/drawing/2014/main" id="{75CDF42B-11BE-422C-9D72-95BD3AC30EF1}"/>
              </a:ext>
            </a:extLst>
          </p:cNvPr>
          <p:cNvSpPr txBox="1">
            <a:spLocks noChangeArrowheads="1"/>
          </p:cNvSpPr>
          <p:nvPr/>
        </p:nvSpPr>
        <p:spPr bwMode="auto">
          <a:xfrm>
            <a:off x="323528" y="784649"/>
            <a:ext cx="8505328" cy="536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Char char="•"/>
              <a:defRPr sz="3200">
                <a:solidFill>
                  <a:schemeClr val="accent2">
                    <a:lumMod val="75000"/>
                  </a:schemeClr>
                </a:solidFill>
                <a:latin typeface="Calibri" pitchFamily="34" charset="0"/>
                <a:ea typeface="ＭＳ Ｐゴシック" charset="0"/>
                <a:cs typeface="Calibri" pitchFamily="34" charset="0"/>
              </a:defRPr>
            </a:lvl1pPr>
            <a:lvl2pPr marL="742950" indent="-285750" algn="l" rtl="0" eaLnBrk="0" fontAlgn="base" hangingPunct="0">
              <a:spcBef>
                <a:spcPct val="20000"/>
              </a:spcBef>
              <a:spcAft>
                <a:spcPct val="0"/>
              </a:spcAft>
              <a:buChar char="–"/>
              <a:defRPr sz="2800">
                <a:solidFill>
                  <a:schemeClr val="accent2">
                    <a:lumMod val="75000"/>
                  </a:schemeClr>
                </a:solidFill>
                <a:latin typeface="Calibri" pitchFamily="34" charset="0"/>
                <a:ea typeface="ＭＳ Ｐゴシック" charset="0"/>
                <a:cs typeface="Calibri" pitchFamily="34" charset="0"/>
              </a:defRPr>
            </a:lvl2pPr>
            <a:lvl3pPr marL="1143000" indent="-228600" algn="l" rtl="0" eaLnBrk="0" fontAlgn="base" hangingPunct="0">
              <a:spcBef>
                <a:spcPct val="20000"/>
              </a:spcBef>
              <a:spcAft>
                <a:spcPct val="0"/>
              </a:spcAft>
              <a:buChar char="•"/>
              <a:defRPr sz="2400">
                <a:solidFill>
                  <a:schemeClr val="accent2">
                    <a:lumMod val="75000"/>
                  </a:schemeClr>
                </a:solidFill>
                <a:latin typeface="Calibri" pitchFamily="34" charset="0"/>
                <a:ea typeface="ＭＳ Ｐゴシック" charset="0"/>
                <a:cs typeface="Calibri" pitchFamily="34" charset="0"/>
              </a:defRPr>
            </a:lvl3pPr>
            <a:lvl4pPr marL="1600200" indent="-228600" algn="l" rtl="0" eaLnBrk="0" fontAlgn="base" hangingPunct="0">
              <a:spcBef>
                <a:spcPct val="20000"/>
              </a:spcBef>
              <a:spcAft>
                <a:spcPct val="0"/>
              </a:spcAft>
              <a:buChar char="–"/>
              <a:defRPr sz="2000">
                <a:solidFill>
                  <a:schemeClr val="accent2">
                    <a:lumMod val="75000"/>
                  </a:schemeClr>
                </a:solidFill>
                <a:latin typeface="Calibri" pitchFamily="34" charset="0"/>
                <a:ea typeface="ＭＳ Ｐゴシック" charset="0"/>
                <a:cs typeface="Calibri" pitchFamily="34" charset="0"/>
              </a:defRPr>
            </a:lvl4pPr>
            <a:lvl5pPr marL="2057400" indent="-228600" algn="l" rtl="0" eaLnBrk="0" fontAlgn="base" hangingPunct="0">
              <a:spcBef>
                <a:spcPct val="20000"/>
              </a:spcBef>
              <a:spcAft>
                <a:spcPct val="0"/>
              </a:spcAft>
              <a:buChar char="»"/>
              <a:defRPr sz="2000">
                <a:solidFill>
                  <a:schemeClr val="accent2">
                    <a:lumMod val="75000"/>
                  </a:schemeClr>
                </a:solidFill>
                <a:latin typeface="Calibri" pitchFamily="34" charset="0"/>
                <a:ea typeface="ＭＳ Ｐゴシック"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50000"/>
              </a:spcBef>
              <a:buFont typeface="Arial" panose="020B0604020202020204" pitchFamily="34" charset="0"/>
              <a:buChar char="•"/>
              <a:defRPr/>
            </a:pPr>
            <a:r>
              <a:rPr kumimoji="1" lang="en-GB" sz="2000" b="0" kern="0" baseline="0">
                <a:solidFill>
                  <a:srgbClr val="002060"/>
                </a:solidFill>
                <a:latin typeface="Calibri" charset="0"/>
                <a:cs typeface="Calibri" charset="0"/>
              </a:rPr>
              <a:t>Reflexivity enables authors to recognise the assumptions and preconceptions they bring into the research and may influence the research process, while allowing the reader to understand the dynamics between the researcher and the researched. </a:t>
            </a:r>
          </a:p>
          <a:p>
            <a:pPr eaLnBrk="1" hangingPunct="1">
              <a:spcBef>
                <a:spcPct val="50000"/>
              </a:spcBef>
              <a:buFont typeface="Arial" panose="020B0604020202020204" pitchFamily="34" charset="0"/>
              <a:buChar char="•"/>
              <a:defRPr/>
            </a:pPr>
            <a:endParaRPr kumimoji="1" lang="en-GB" sz="2000" b="0" kern="0" baseline="0">
              <a:solidFill>
                <a:srgbClr val="002060"/>
              </a:solidFill>
              <a:latin typeface="Calibri" charset="0"/>
              <a:cs typeface="Calibri" charset="0"/>
            </a:endParaRPr>
          </a:p>
          <a:p>
            <a:pPr eaLnBrk="1" hangingPunct="1">
              <a:spcBef>
                <a:spcPct val="50000"/>
              </a:spcBef>
              <a:buFont typeface="Arial" panose="020B0604020202020204" pitchFamily="34" charset="0"/>
              <a:buChar char="•"/>
              <a:defRPr/>
            </a:pPr>
            <a:r>
              <a:rPr kumimoji="1" lang="en-GB" sz="2000" b="0" kern="0" baseline="0">
                <a:solidFill>
                  <a:srgbClr val="002060"/>
                </a:solidFill>
                <a:latin typeface="Calibri" charset="0"/>
                <a:cs typeface="Calibri" charset="0"/>
              </a:rPr>
              <a:t>Things to consider:</a:t>
            </a:r>
          </a:p>
          <a:p>
            <a:pPr lvl="1" eaLnBrk="1" hangingPunct="1">
              <a:spcBef>
                <a:spcPct val="50000"/>
              </a:spcBef>
              <a:defRPr/>
            </a:pPr>
            <a:r>
              <a:rPr kumimoji="1" lang="en-GB" sz="2000" b="0" kern="0" baseline="0">
                <a:solidFill>
                  <a:srgbClr val="002060"/>
                </a:solidFill>
                <a:latin typeface="Calibri" charset="0"/>
                <a:cs typeface="Calibri" charset="0"/>
              </a:rPr>
              <a:t>Researchers’ professional background &amp; knowledge/experience of working in the review area</a:t>
            </a:r>
          </a:p>
          <a:p>
            <a:pPr lvl="1" eaLnBrk="1" hangingPunct="1">
              <a:spcBef>
                <a:spcPct val="50000"/>
              </a:spcBef>
              <a:defRPr/>
            </a:pPr>
            <a:r>
              <a:rPr kumimoji="1" lang="en-GB" sz="2000" b="0" kern="0" baseline="0">
                <a:solidFill>
                  <a:srgbClr val="002060"/>
                </a:solidFill>
                <a:latin typeface="Calibri" charset="0"/>
                <a:cs typeface="Calibri" charset="0"/>
              </a:rPr>
              <a:t>External factors, e.g., funder of the study/review contributing in the development of the review’s main objectives</a:t>
            </a:r>
          </a:p>
          <a:p>
            <a:pPr lvl="1" eaLnBrk="1" hangingPunct="1">
              <a:spcBef>
                <a:spcPct val="50000"/>
              </a:spcBef>
              <a:defRPr/>
            </a:pPr>
            <a:r>
              <a:rPr kumimoji="1" lang="en-GB" sz="2000" b="0" kern="0" baseline="0">
                <a:solidFill>
                  <a:srgbClr val="002060"/>
                </a:solidFill>
                <a:latin typeface="Calibri" charset="0"/>
                <a:cs typeface="Calibri" charset="0"/>
              </a:rPr>
              <a:t>Any other potential influencing factors that may have incidentally affected the research, such as personal experiences or prior assumptions, judgments, practices, and belief systems, etc.</a:t>
            </a:r>
          </a:p>
          <a:p>
            <a:pPr lvl="1" eaLnBrk="1" hangingPunct="1">
              <a:spcBef>
                <a:spcPct val="50000"/>
              </a:spcBef>
              <a:defRPr/>
            </a:pPr>
            <a:endParaRPr kumimoji="1" lang="en-GB" sz="1600" kern="0" baseline="0">
              <a:solidFill>
                <a:srgbClr val="262673"/>
              </a:solidFill>
              <a:latin typeface="Calibri" charset="0"/>
              <a:cs typeface="Calibri" charset="0"/>
            </a:endParaRPr>
          </a:p>
        </p:txBody>
      </p:sp>
    </p:spTree>
    <p:extLst>
      <p:ext uri="{BB962C8B-B14F-4D97-AF65-F5344CB8AC3E}">
        <p14:creationId xmlns:p14="http://schemas.microsoft.com/office/powerpoint/2010/main" val="42855198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3568" y="89107"/>
            <a:ext cx="8229600" cy="620983"/>
          </a:xfrm>
        </p:spPr>
        <p:txBody>
          <a:bodyPr/>
          <a:lstStyle/>
          <a:p>
            <a:pPr eaLnBrk="1" hangingPunct="1">
              <a:defRPr/>
            </a:pPr>
            <a:r>
              <a:rPr lang="en-GB" sz="2800" b="1">
                <a:solidFill>
                  <a:srgbClr val="262673"/>
                </a:solidFill>
                <a:latin typeface="Calibri" charset="0"/>
                <a:cs typeface="Calibri" charset="0"/>
              </a:rPr>
              <a:t>Data synthesis &amp; interpretation</a:t>
            </a:r>
          </a:p>
        </p:txBody>
      </p:sp>
      <p:sp>
        <p:nvSpPr>
          <p:cNvPr id="4099" name="Rectangle 3"/>
          <p:cNvSpPr>
            <a:spLocks noGrp="1" noChangeArrowheads="1"/>
          </p:cNvSpPr>
          <p:nvPr>
            <p:ph type="body" idx="1"/>
          </p:nvPr>
        </p:nvSpPr>
        <p:spPr>
          <a:xfrm>
            <a:off x="190735" y="1164855"/>
            <a:ext cx="8245450" cy="5360564"/>
          </a:xfrm>
        </p:spPr>
        <p:txBody>
          <a:bodyPr/>
          <a:lstStyle/>
          <a:p>
            <a:pPr eaLnBrk="1" hangingPunct="1">
              <a:spcBef>
                <a:spcPct val="50000"/>
              </a:spcBef>
              <a:defRPr/>
            </a:pPr>
            <a:r>
              <a:rPr kumimoji="1" lang="en-GB" sz="2400">
                <a:solidFill>
                  <a:srgbClr val="262673"/>
                </a:solidFill>
                <a:latin typeface="Calibri" charset="0"/>
                <a:cs typeface="Calibri" charset="0"/>
              </a:rPr>
              <a:t>Approaches to Qualitative Synthesis:</a:t>
            </a:r>
          </a:p>
          <a:p>
            <a:pPr eaLnBrk="1" hangingPunct="1">
              <a:spcBef>
                <a:spcPct val="50000"/>
              </a:spcBef>
              <a:defRPr/>
            </a:pPr>
            <a:endParaRPr kumimoji="1" lang="en-GB" sz="800">
              <a:solidFill>
                <a:srgbClr val="262673"/>
              </a:solidFill>
              <a:latin typeface="Calibri" charset="0"/>
              <a:cs typeface="Calibri" charset="0"/>
            </a:endParaRPr>
          </a:p>
          <a:p>
            <a:pPr lvl="1" eaLnBrk="1" hangingPunct="1">
              <a:spcBef>
                <a:spcPct val="50000"/>
              </a:spcBef>
              <a:defRPr/>
            </a:pPr>
            <a:r>
              <a:rPr kumimoji="1" lang="en-GB" sz="1800">
                <a:solidFill>
                  <a:srgbClr val="262673"/>
                </a:solidFill>
                <a:latin typeface="Calibri" charset="0"/>
                <a:cs typeface="Calibri" charset="0"/>
              </a:rPr>
              <a:t>Thematic synthesis - </a:t>
            </a:r>
            <a:r>
              <a:rPr kumimoji="1" lang="en-GB" sz="1800">
                <a:solidFill>
                  <a:srgbClr val="C00000"/>
                </a:solidFill>
                <a:latin typeface="Calibri" charset="0"/>
                <a:cs typeface="Calibri" charset="0"/>
              </a:rPr>
              <a:t>our approach</a:t>
            </a:r>
            <a:r>
              <a:rPr kumimoji="1" lang="en-GB" sz="1800">
                <a:solidFill>
                  <a:srgbClr val="262673"/>
                </a:solidFill>
                <a:latin typeface="Calibri" charset="0"/>
                <a:cs typeface="Calibri" charset="0"/>
              </a:rPr>
              <a:t>;</a:t>
            </a:r>
            <a:endParaRPr kumimoji="1" lang="en-GB" sz="1800">
              <a:solidFill>
                <a:srgbClr val="2B2B81"/>
              </a:solidFill>
              <a:latin typeface="Calibri" charset="0"/>
              <a:cs typeface="Calibri" charset="0"/>
            </a:endParaRPr>
          </a:p>
          <a:p>
            <a:pPr lvl="1" eaLnBrk="1" hangingPunct="1">
              <a:spcBef>
                <a:spcPct val="50000"/>
              </a:spcBef>
              <a:defRPr/>
            </a:pPr>
            <a:r>
              <a:rPr kumimoji="1" lang="en-GB" sz="1800">
                <a:solidFill>
                  <a:srgbClr val="262673"/>
                </a:solidFill>
                <a:latin typeface="Calibri" charset="0"/>
                <a:cs typeface="Calibri" charset="0"/>
              </a:rPr>
              <a:t>Narrative synthesis;</a:t>
            </a:r>
          </a:p>
          <a:p>
            <a:pPr lvl="1" eaLnBrk="1" hangingPunct="1">
              <a:spcBef>
                <a:spcPct val="50000"/>
              </a:spcBef>
              <a:defRPr/>
            </a:pPr>
            <a:r>
              <a:rPr kumimoji="1" lang="en-GB" sz="1800">
                <a:solidFill>
                  <a:srgbClr val="262673"/>
                </a:solidFill>
                <a:latin typeface="Calibri" charset="0"/>
                <a:cs typeface="Calibri" charset="0"/>
              </a:rPr>
              <a:t>Realist synthesis;</a:t>
            </a:r>
          </a:p>
          <a:p>
            <a:pPr lvl="1" eaLnBrk="1" hangingPunct="1">
              <a:spcBef>
                <a:spcPct val="50000"/>
              </a:spcBef>
              <a:defRPr/>
            </a:pPr>
            <a:r>
              <a:rPr kumimoji="1" lang="en-GB" sz="1800">
                <a:solidFill>
                  <a:srgbClr val="262673"/>
                </a:solidFill>
                <a:latin typeface="Calibri" charset="0"/>
                <a:cs typeface="Calibri" charset="0"/>
              </a:rPr>
              <a:t>Content analysis;</a:t>
            </a:r>
          </a:p>
          <a:p>
            <a:pPr lvl="1" eaLnBrk="1" hangingPunct="1">
              <a:spcBef>
                <a:spcPct val="50000"/>
              </a:spcBef>
              <a:defRPr/>
            </a:pPr>
            <a:r>
              <a:rPr kumimoji="1" lang="en-GB" sz="1800">
                <a:solidFill>
                  <a:srgbClr val="262673"/>
                </a:solidFill>
                <a:latin typeface="Calibri" charset="0"/>
                <a:cs typeface="Calibri" charset="0"/>
              </a:rPr>
              <a:t>Meta-ethnography;</a:t>
            </a:r>
          </a:p>
          <a:p>
            <a:pPr lvl="1" eaLnBrk="1" hangingPunct="1">
              <a:spcBef>
                <a:spcPct val="50000"/>
              </a:spcBef>
              <a:defRPr/>
            </a:pPr>
            <a:r>
              <a:rPr kumimoji="1" lang="en-GB" sz="1800">
                <a:solidFill>
                  <a:srgbClr val="262673"/>
                </a:solidFill>
                <a:latin typeface="Calibri" charset="0"/>
                <a:cs typeface="Calibri" charset="0"/>
              </a:rPr>
              <a:t>Meta-aggregation.</a:t>
            </a:r>
            <a:endParaRPr kumimoji="1" lang="en-GB" sz="14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marL="457200" lvl="1" indent="0" eaLnBrk="1" hangingPunct="1">
              <a:spcBef>
                <a:spcPct val="50000"/>
              </a:spcBef>
              <a:buNone/>
              <a:defRPr/>
            </a:pPr>
            <a:endParaRPr kumimoji="1" lang="en-GB" sz="1600">
              <a:solidFill>
                <a:srgbClr val="262673"/>
              </a:solidFill>
              <a:latin typeface="Calibri" charset="0"/>
              <a:cs typeface="Calibri" charset="0"/>
            </a:endParaRPr>
          </a:p>
          <a:p>
            <a:pPr marL="457200" lvl="1" indent="0" eaLnBrk="1" hangingPunct="1">
              <a:spcBef>
                <a:spcPct val="50000"/>
              </a:spcBef>
              <a:buNone/>
              <a:defRPr/>
            </a:pPr>
            <a:endParaRPr kumimoji="1" lang="en-GB" sz="800">
              <a:solidFill>
                <a:srgbClr val="262673"/>
              </a:solidFill>
              <a:latin typeface="Calibri" charset="0"/>
              <a:cs typeface="Calibri" charset="0"/>
            </a:endParaRPr>
          </a:p>
          <a:p>
            <a:pPr marL="457200" lvl="1" indent="0" eaLnBrk="1" hangingPunct="1">
              <a:spcBef>
                <a:spcPct val="50000"/>
              </a:spcBef>
              <a:buNone/>
              <a:defRPr/>
            </a:pPr>
            <a:endParaRPr kumimoji="1" lang="en-GB" sz="800">
              <a:solidFill>
                <a:srgbClr val="262673"/>
              </a:solidFill>
              <a:latin typeface="Calibri" charset="0"/>
              <a:cs typeface="Calibri" charset="0"/>
            </a:endParaRPr>
          </a:p>
          <a:p>
            <a:pPr marL="457200" lvl="1" indent="0" eaLnBrk="1" hangingPunct="1">
              <a:spcBef>
                <a:spcPct val="50000"/>
              </a:spcBef>
              <a:buNone/>
              <a:defRPr/>
            </a:pPr>
            <a:endParaRPr kumimoji="1" lang="en-GB" sz="8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rotWithShape="1">
          <a:blip r:embed="rId4"/>
          <a:srcRect l="24412" t="22195" r="13775" b="12182"/>
          <a:stretch/>
        </p:blipFill>
        <p:spPr>
          <a:xfrm>
            <a:off x="3059832" y="2629432"/>
            <a:ext cx="5652120" cy="3373661"/>
          </a:xfrm>
          <a:prstGeom prst="rect">
            <a:avLst/>
          </a:prstGeom>
        </p:spPr>
      </p:pic>
    </p:spTree>
    <p:extLst>
      <p:ext uri="{BB962C8B-B14F-4D97-AF65-F5344CB8AC3E}">
        <p14:creationId xmlns:p14="http://schemas.microsoft.com/office/powerpoint/2010/main" val="2464520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364" y="1052513"/>
            <a:ext cx="8363272" cy="4929188"/>
          </a:xfrm>
        </p:spPr>
        <p:txBody>
          <a:bodyPr/>
          <a:lstStyle/>
          <a:p>
            <a:r>
              <a:rPr lang="en-GB" sz="2400">
                <a:solidFill>
                  <a:srgbClr val="002060"/>
                </a:solidFill>
                <a:latin typeface="+mn-lt"/>
              </a:rPr>
              <a:t>Thematic synthesis takes the form of three stages:</a:t>
            </a:r>
          </a:p>
          <a:p>
            <a:endParaRPr lang="en-GB" sz="2400">
              <a:solidFill>
                <a:srgbClr val="002060"/>
              </a:solidFill>
              <a:latin typeface="+mn-lt"/>
            </a:endParaRPr>
          </a:p>
          <a:p>
            <a:pPr lvl="1"/>
            <a:r>
              <a:rPr lang="en-GB" sz="2400">
                <a:solidFill>
                  <a:srgbClr val="002060"/>
                </a:solidFill>
                <a:latin typeface="+mn-lt"/>
              </a:rPr>
              <a:t>free line-by-line coding of the findings of primary studies, according to meaning &amp; content</a:t>
            </a:r>
          </a:p>
          <a:p>
            <a:pPr lvl="1"/>
            <a:endParaRPr lang="en-GB" sz="2400">
              <a:solidFill>
                <a:srgbClr val="002060"/>
              </a:solidFill>
              <a:latin typeface="+mn-lt"/>
            </a:endParaRPr>
          </a:p>
          <a:p>
            <a:pPr lvl="1"/>
            <a:r>
              <a:rPr lang="en-GB" sz="2400">
                <a:solidFill>
                  <a:srgbClr val="002060"/>
                </a:solidFill>
                <a:latin typeface="+mn-lt"/>
              </a:rPr>
              <a:t>looking for similarities and differences between codes &amp; organising them into related areas to construct 'descriptive' themes</a:t>
            </a:r>
          </a:p>
          <a:p>
            <a:pPr lvl="1"/>
            <a:endParaRPr lang="en-GB" sz="2400">
              <a:solidFill>
                <a:srgbClr val="002060"/>
              </a:solidFill>
              <a:latin typeface="+mn-lt"/>
            </a:endParaRPr>
          </a:p>
          <a:p>
            <a:pPr lvl="1"/>
            <a:r>
              <a:rPr lang="en-GB" sz="2400">
                <a:solidFill>
                  <a:srgbClr val="002060"/>
                </a:solidFill>
                <a:latin typeface="+mn-lt"/>
              </a:rPr>
              <a:t>development of 'analytical' themes’, generating additional concepts, understandings or hypotheses</a:t>
            </a:r>
            <a:endParaRPr lang="en-US" sz="2600">
              <a:solidFill>
                <a:srgbClr val="002060"/>
              </a:solidFill>
            </a:endParaRPr>
          </a:p>
        </p:txBody>
      </p:sp>
      <p:sp>
        <p:nvSpPr>
          <p:cNvPr id="7" name="Rectangle 2">
            <a:extLst>
              <a:ext uri="{FF2B5EF4-FFF2-40B4-BE49-F238E27FC236}">
                <a16:creationId xmlns:a16="http://schemas.microsoft.com/office/drawing/2014/main" id="{79EC9C79-4680-4CE7-BB99-883D9596352C}"/>
              </a:ext>
            </a:extLst>
          </p:cNvPr>
          <p:cNvSpPr>
            <a:spLocks noGrp="1" noChangeArrowheads="1"/>
          </p:cNvSpPr>
          <p:nvPr>
            <p:ph type="title"/>
          </p:nvPr>
        </p:nvSpPr>
        <p:spPr>
          <a:xfrm>
            <a:off x="457200" y="98425"/>
            <a:ext cx="8229600" cy="666280"/>
          </a:xfrm>
        </p:spPr>
        <p:txBody>
          <a:bodyPr/>
          <a:lstStyle/>
          <a:p>
            <a:pPr eaLnBrk="1" hangingPunct="1">
              <a:defRPr/>
            </a:pPr>
            <a:r>
              <a:rPr lang="en-GB" sz="2800" b="1">
                <a:solidFill>
                  <a:srgbClr val="002060"/>
                </a:solidFill>
                <a:latin typeface="Calibri" charset="0"/>
                <a:cs typeface="Calibri" charset="0"/>
              </a:rPr>
              <a:t>Data synthesis &amp; interpretation</a:t>
            </a:r>
          </a:p>
        </p:txBody>
      </p:sp>
    </p:spTree>
    <p:extLst>
      <p:ext uri="{BB962C8B-B14F-4D97-AF65-F5344CB8AC3E}">
        <p14:creationId xmlns:p14="http://schemas.microsoft.com/office/powerpoint/2010/main" val="184505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Data synthesis &amp; interpretation</a:t>
            </a:r>
          </a:p>
        </p:txBody>
      </p:sp>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4BE239C-D265-4258-A045-3183F4840494}"/>
              </a:ext>
            </a:extLst>
          </p:cNvPr>
          <p:cNvPicPr>
            <a:picLocks noChangeAspect="1"/>
          </p:cNvPicPr>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2415726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Systematic review of qualitative research studies</a:t>
            </a:r>
          </a:p>
        </p:txBody>
      </p:sp>
      <p:sp>
        <p:nvSpPr>
          <p:cNvPr id="4099" name="Rectangle 3"/>
          <p:cNvSpPr>
            <a:spLocks noGrp="1" noChangeArrowheads="1"/>
          </p:cNvSpPr>
          <p:nvPr>
            <p:ph type="body" idx="1"/>
          </p:nvPr>
        </p:nvSpPr>
        <p:spPr>
          <a:xfrm>
            <a:off x="449275" y="787555"/>
            <a:ext cx="8245450" cy="5360564"/>
          </a:xfrm>
        </p:spPr>
        <p:txBody>
          <a:bodyPr/>
          <a:lstStyle/>
          <a:p>
            <a:pPr eaLnBrk="1" hangingPunct="1">
              <a:spcBef>
                <a:spcPct val="50000"/>
              </a:spcBef>
              <a:defRPr/>
            </a:pPr>
            <a:r>
              <a:rPr kumimoji="1" lang="en-GB" sz="2400">
                <a:solidFill>
                  <a:srgbClr val="262673"/>
                </a:solidFill>
                <a:latin typeface="Calibri" charset="0"/>
                <a:cs typeface="Calibri" charset="0"/>
              </a:rPr>
              <a:t>Systematic Review:</a:t>
            </a:r>
          </a:p>
          <a:p>
            <a:pPr lvl="1" eaLnBrk="1" hangingPunct="1">
              <a:spcBef>
                <a:spcPct val="50000"/>
              </a:spcBef>
              <a:defRPr/>
            </a:pPr>
            <a:r>
              <a:rPr kumimoji="1" lang="en-GB" sz="1800">
                <a:solidFill>
                  <a:srgbClr val="262673"/>
                </a:solidFill>
                <a:latin typeface="Calibri" charset="0"/>
                <a:cs typeface="Calibri" charset="0"/>
              </a:rPr>
              <a:t>A comprehensive, unbiased synthesis of many relevant studies in a single document using rigorous and transparent methods;</a:t>
            </a:r>
          </a:p>
          <a:p>
            <a:pPr lvl="1" eaLnBrk="1" hangingPunct="1">
              <a:spcBef>
                <a:spcPct val="50000"/>
              </a:spcBef>
              <a:defRPr/>
            </a:pPr>
            <a:r>
              <a:rPr kumimoji="1" lang="en-GB" sz="1800">
                <a:solidFill>
                  <a:srgbClr val="262673"/>
                </a:solidFill>
                <a:latin typeface="Calibri" charset="0"/>
                <a:cs typeface="Calibri" charset="0"/>
              </a:rPr>
              <a:t>A scientific methodology that is reproducible and amenable to rigorous evaluation.</a:t>
            </a:r>
          </a:p>
          <a:p>
            <a:pPr eaLnBrk="1" hangingPunct="1">
              <a:spcBef>
                <a:spcPct val="50000"/>
              </a:spcBef>
              <a:defRPr/>
            </a:pPr>
            <a:endParaRPr kumimoji="1" lang="en-GB" sz="2400">
              <a:solidFill>
                <a:srgbClr val="262673"/>
              </a:solidFill>
              <a:latin typeface="Calibri" charset="0"/>
              <a:cs typeface="Calibri" charset="0"/>
            </a:endParaRPr>
          </a:p>
          <a:p>
            <a:pPr eaLnBrk="1" hangingPunct="1">
              <a:spcBef>
                <a:spcPct val="50000"/>
              </a:spcBef>
              <a:defRPr/>
            </a:pPr>
            <a:r>
              <a:rPr kumimoji="1" lang="en-GB" sz="2400">
                <a:solidFill>
                  <a:srgbClr val="262673"/>
                </a:solidFill>
                <a:latin typeface="Calibri" charset="0"/>
                <a:cs typeface="Calibri" charset="0"/>
              </a:rPr>
              <a:t>Types of systematic reviews:</a:t>
            </a:r>
          </a:p>
          <a:p>
            <a:pPr lvl="1" eaLnBrk="1" hangingPunct="1">
              <a:spcBef>
                <a:spcPct val="50000"/>
              </a:spcBef>
              <a:defRPr/>
            </a:pPr>
            <a:r>
              <a:rPr kumimoji="1" lang="en-GB" sz="1800">
                <a:solidFill>
                  <a:srgbClr val="262673"/>
                </a:solidFill>
                <a:latin typeface="Calibri" charset="0"/>
                <a:cs typeface="Calibri" charset="0"/>
              </a:rPr>
              <a:t>Quantitative systematic reviews &amp; meta-analysis;</a:t>
            </a:r>
          </a:p>
          <a:p>
            <a:pPr lvl="1" eaLnBrk="1" hangingPunct="1">
              <a:spcBef>
                <a:spcPct val="50000"/>
              </a:spcBef>
              <a:defRPr/>
            </a:pPr>
            <a:r>
              <a:rPr kumimoji="1" lang="en-GB" sz="1800">
                <a:solidFill>
                  <a:srgbClr val="262673"/>
                </a:solidFill>
                <a:latin typeface="Calibri" charset="0"/>
                <a:cs typeface="Calibri" charset="0"/>
              </a:rPr>
              <a:t>Qualitative systematic reviews;</a:t>
            </a:r>
          </a:p>
          <a:p>
            <a:pPr lvl="1" eaLnBrk="1" hangingPunct="1">
              <a:spcBef>
                <a:spcPct val="50000"/>
              </a:spcBef>
              <a:defRPr/>
            </a:pPr>
            <a:r>
              <a:rPr kumimoji="1" lang="en-GB" sz="1800">
                <a:solidFill>
                  <a:srgbClr val="262673"/>
                </a:solidFill>
                <a:latin typeface="Calibri" charset="0"/>
                <a:cs typeface="Calibri" charset="0"/>
              </a:rPr>
              <a:t>Systematic mixed studies reviews;</a:t>
            </a:r>
          </a:p>
          <a:p>
            <a:pPr lvl="1" eaLnBrk="1" hangingPunct="1">
              <a:spcBef>
                <a:spcPct val="50000"/>
              </a:spcBef>
              <a:defRPr/>
            </a:pPr>
            <a:r>
              <a:rPr kumimoji="1" lang="en-GB" sz="1800">
                <a:solidFill>
                  <a:srgbClr val="262673"/>
                </a:solidFill>
                <a:latin typeface="Calibri" charset="0"/>
                <a:cs typeface="Calibri" charset="0"/>
              </a:rPr>
              <a:t>Scoping reviews;</a:t>
            </a:r>
          </a:p>
          <a:p>
            <a:pPr lvl="1" eaLnBrk="1" hangingPunct="1">
              <a:spcBef>
                <a:spcPct val="50000"/>
              </a:spcBef>
              <a:defRPr/>
            </a:pPr>
            <a:r>
              <a:rPr kumimoji="1" lang="en-GB" sz="1800">
                <a:solidFill>
                  <a:srgbClr val="262673"/>
                </a:solidFill>
                <a:latin typeface="Calibri" charset="0"/>
                <a:cs typeface="Calibri" charset="0"/>
              </a:rPr>
              <a:t>Umbrella reviews.</a:t>
            </a: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4"/>
          <a:stretch>
            <a:fillRect/>
          </a:stretch>
        </p:blipFill>
        <p:spPr>
          <a:xfrm>
            <a:off x="5868144" y="4089063"/>
            <a:ext cx="3188858" cy="1848456"/>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Data synthesis &amp; interpretation</a:t>
            </a:r>
          </a:p>
        </p:txBody>
      </p:sp>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623762"/>
            <a:ext cx="7096717" cy="5322538"/>
          </a:xfrm>
          <a:prstGeom prst="rect">
            <a:avLst/>
          </a:prstGeom>
        </p:spPr>
      </p:pic>
    </p:spTree>
    <p:extLst>
      <p:ext uri="{BB962C8B-B14F-4D97-AF65-F5344CB8AC3E}">
        <p14:creationId xmlns:p14="http://schemas.microsoft.com/office/powerpoint/2010/main" val="4248615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Present results- Evidence table</a:t>
            </a:r>
          </a:p>
        </p:txBody>
      </p:sp>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B12AA7A1-DD48-4D1E-A4EE-69B38BCE5BB7}"/>
              </a:ext>
            </a:extLst>
          </p:cNvPr>
          <p:cNvPicPr>
            <a:picLocks noChangeAspect="1"/>
          </p:cNvPicPr>
          <p:nvPr/>
        </p:nvPicPr>
        <p:blipFill>
          <a:blip r:embed="rId4"/>
          <a:stretch>
            <a:fillRect/>
          </a:stretch>
        </p:blipFill>
        <p:spPr>
          <a:xfrm>
            <a:off x="146304" y="620118"/>
            <a:ext cx="8851392" cy="5444133"/>
          </a:xfrm>
          <a:prstGeom prst="rect">
            <a:avLst/>
          </a:prstGeom>
        </p:spPr>
      </p:pic>
      <p:cxnSp>
        <p:nvCxnSpPr>
          <p:cNvPr id="8" name="Straight Connector 7">
            <a:extLst>
              <a:ext uri="{FF2B5EF4-FFF2-40B4-BE49-F238E27FC236}">
                <a16:creationId xmlns:a16="http://schemas.microsoft.com/office/drawing/2014/main" id="{F49AFB4D-BD52-4ED3-B737-B613DA7AFAAA}"/>
              </a:ext>
            </a:extLst>
          </p:cNvPr>
          <p:cNvCxnSpPr/>
          <p:nvPr/>
        </p:nvCxnSpPr>
        <p:spPr bwMode="auto">
          <a:xfrm>
            <a:off x="8997696" y="866329"/>
            <a:ext cx="0" cy="512648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56918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Thomas &amp; Harden (2008) Thematic synthesis</a:t>
            </a:r>
          </a:p>
        </p:txBody>
      </p:sp>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FFC71C50-71A5-442F-8D33-D3A91C9B096E}"/>
              </a:ext>
            </a:extLst>
          </p:cNvPr>
          <p:cNvPicPr>
            <a:picLocks noChangeAspect="1"/>
          </p:cNvPicPr>
          <p:nvPr/>
        </p:nvPicPr>
        <p:blipFill>
          <a:blip r:embed="rId4"/>
          <a:stretch>
            <a:fillRect/>
          </a:stretch>
        </p:blipFill>
        <p:spPr>
          <a:xfrm>
            <a:off x="146304" y="865187"/>
            <a:ext cx="8851392" cy="5591556"/>
          </a:xfrm>
          <a:prstGeom prst="rect">
            <a:avLst/>
          </a:prstGeom>
        </p:spPr>
      </p:pic>
    </p:spTree>
    <p:extLst>
      <p:ext uri="{BB962C8B-B14F-4D97-AF65-F5344CB8AC3E}">
        <p14:creationId xmlns:p14="http://schemas.microsoft.com/office/powerpoint/2010/main" val="14253667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Present results- Main themes</a:t>
            </a:r>
          </a:p>
        </p:txBody>
      </p:sp>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35DCCF1B-E543-43EE-94F3-50B820FBBC86}"/>
              </a:ext>
            </a:extLst>
          </p:cNvPr>
          <p:cNvPicPr>
            <a:picLocks noChangeAspect="1"/>
          </p:cNvPicPr>
          <p:nvPr/>
        </p:nvPicPr>
        <p:blipFill>
          <a:blip r:embed="rId4"/>
          <a:stretch>
            <a:fillRect/>
          </a:stretch>
        </p:blipFill>
        <p:spPr>
          <a:xfrm>
            <a:off x="146304" y="784065"/>
            <a:ext cx="8851392" cy="5807964"/>
          </a:xfrm>
          <a:prstGeom prst="rect">
            <a:avLst/>
          </a:prstGeom>
        </p:spPr>
      </p:pic>
      <p:cxnSp>
        <p:nvCxnSpPr>
          <p:cNvPr id="6" name="Straight Connector 5">
            <a:extLst>
              <a:ext uri="{FF2B5EF4-FFF2-40B4-BE49-F238E27FC236}">
                <a16:creationId xmlns:a16="http://schemas.microsoft.com/office/drawing/2014/main" id="{8E1643A0-FDDF-4BF0-BD74-30B9BFA9E57F}"/>
              </a:ext>
            </a:extLst>
          </p:cNvPr>
          <p:cNvCxnSpPr/>
          <p:nvPr/>
        </p:nvCxnSpPr>
        <p:spPr bwMode="auto">
          <a:xfrm>
            <a:off x="172648" y="5992813"/>
            <a:ext cx="885139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0F5E338-2565-426B-924A-D890CB14E025}"/>
              </a:ext>
            </a:extLst>
          </p:cNvPr>
          <p:cNvCxnSpPr/>
          <p:nvPr/>
        </p:nvCxnSpPr>
        <p:spPr bwMode="auto">
          <a:xfrm>
            <a:off x="146304" y="1844824"/>
            <a:ext cx="885139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246984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Present results- Main themes</a:t>
            </a:r>
          </a:p>
        </p:txBody>
      </p:sp>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95E2FB94-C79E-4E1A-9F3F-A87E971D6C95}"/>
              </a:ext>
            </a:extLst>
          </p:cNvPr>
          <p:cNvPicPr>
            <a:picLocks noChangeAspect="1"/>
          </p:cNvPicPr>
          <p:nvPr/>
        </p:nvPicPr>
        <p:blipFill>
          <a:blip r:embed="rId4"/>
          <a:stretch>
            <a:fillRect/>
          </a:stretch>
        </p:blipFill>
        <p:spPr>
          <a:xfrm>
            <a:off x="146304" y="832195"/>
            <a:ext cx="8851392" cy="5458968"/>
          </a:xfrm>
          <a:prstGeom prst="rect">
            <a:avLst/>
          </a:prstGeom>
        </p:spPr>
      </p:pic>
      <p:pic>
        <p:nvPicPr>
          <p:cNvPr id="7" name="Picture 6">
            <a:extLst>
              <a:ext uri="{FF2B5EF4-FFF2-40B4-BE49-F238E27FC236}">
                <a16:creationId xmlns:a16="http://schemas.microsoft.com/office/drawing/2014/main" id="{BB214B67-10EB-4B35-8EEE-1ED98A3A319E}"/>
              </a:ext>
            </a:extLst>
          </p:cNvPr>
          <p:cNvPicPr>
            <a:picLocks noChangeAspect="1"/>
          </p:cNvPicPr>
          <p:nvPr/>
        </p:nvPicPr>
        <p:blipFill>
          <a:blip r:embed="rId5"/>
          <a:stretch>
            <a:fillRect/>
          </a:stretch>
        </p:blipFill>
        <p:spPr>
          <a:xfrm>
            <a:off x="146304" y="586712"/>
            <a:ext cx="8851392" cy="502920"/>
          </a:xfrm>
          <a:prstGeom prst="rect">
            <a:avLst/>
          </a:prstGeom>
        </p:spPr>
      </p:pic>
    </p:spTree>
    <p:extLst>
      <p:ext uri="{BB962C8B-B14F-4D97-AF65-F5344CB8AC3E}">
        <p14:creationId xmlns:p14="http://schemas.microsoft.com/office/powerpoint/2010/main" val="21955189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Our systematic review- Conclusions</a:t>
            </a:r>
          </a:p>
        </p:txBody>
      </p:sp>
      <p:sp>
        <p:nvSpPr>
          <p:cNvPr id="4099" name="Rectangle 3"/>
          <p:cNvSpPr>
            <a:spLocks noGrp="1" noChangeArrowheads="1"/>
          </p:cNvSpPr>
          <p:nvPr>
            <p:ph type="body" idx="1"/>
          </p:nvPr>
        </p:nvSpPr>
        <p:spPr>
          <a:xfrm>
            <a:off x="449275" y="748718"/>
            <a:ext cx="8245450" cy="5360564"/>
          </a:xfrm>
        </p:spPr>
        <p:txBody>
          <a:bodyPr/>
          <a:lstStyle/>
          <a:p>
            <a:pPr eaLnBrk="1" hangingPunct="1">
              <a:spcBef>
                <a:spcPct val="50000"/>
              </a:spcBef>
              <a:defRPr/>
            </a:pPr>
            <a:r>
              <a:rPr kumimoji="1" lang="en-GB" sz="2000">
                <a:solidFill>
                  <a:srgbClr val="262673"/>
                </a:solidFill>
                <a:latin typeface="Calibri" charset="0"/>
                <a:cs typeface="Calibri" charset="0"/>
              </a:rPr>
              <a:t>Despite experiencing technological and logistic challenges, participants found robotic devices acceptable, useful and beneficial, as well as fun and interesting. </a:t>
            </a:r>
          </a:p>
          <a:p>
            <a:pPr eaLnBrk="1" hangingPunct="1">
              <a:spcBef>
                <a:spcPct val="50000"/>
              </a:spcBef>
              <a:defRPr/>
            </a:pPr>
            <a:endParaRPr kumimoji="1" lang="en-GB" sz="2000">
              <a:solidFill>
                <a:srgbClr val="262673"/>
              </a:solidFill>
              <a:latin typeface="Calibri" charset="0"/>
              <a:cs typeface="Calibri" charset="0"/>
            </a:endParaRPr>
          </a:p>
          <a:p>
            <a:pPr eaLnBrk="1" hangingPunct="1">
              <a:spcBef>
                <a:spcPct val="50000"/>
              </a:spcBef>
              <a:defRPr/>
            </a:pPr>
            <a:r>
              <a:rPr kumimoji="1" lang="en-GB" sz="2000">
                <a:solidFill>
                  <a:srgbClr val="262673"/>
                </a:solidFill>
                <a:latin typeface="Calibri" charset="0"/>
                <a:cs typeface="Calibri" charset="0"/>
              </a:rPr>
              <a:t>Having supportive relationships with significant others and positive therapeutic relationships with healthcare staff were considered the foundation for successful rehabilitation and recovery.</a:t>
            </a:r>
          </a:p>
          <a:p>
            <a:pPr eaLnBrk="1" hangingPunct="1">
              <a:spcBef>
                <a:spcPct val="50000"/>
              </a:spcBef>
              <a:defRPr/>
            </a:pPr>
            <a:endParaRPr kumimoji="1" lang="en-GB" sz="2000">
              <a:solidFill>
                <a:srgbClr val="262673"/>
              </a:solidFill>
              <a:latin typeface="Calibri" charset="0"/>
              <a:cs typeface="Calibri" charset="0"/>
            </a:endParaRPr>
          </a:p>
          <a:p>
            <a:pPr eaLnBrk="1" hangingPunct="1">
              <a:spcBef>
                <a:spcPct val="50000"/>
              </a:spcBef>
              <a:defRPr/>
            </a:pPr>
            <a:r>
              <a:rPr kumimoji="1" lang="en-GB" sz="2000">
                <a:solidFill>
                  <a:srgbClr val="262673"/>
                </a:solidFill>
                <a:latin typeface="Calibri" charset="0"/>
                <a:cs typeface="Calibri" charset="0"/>
              </a:rPr>
              <a:t>Exploring this literature has enabled us to:</a:t>
            </a:r>
          </a:p>
          <a:p>
            <a:pPr lvl="1" eaLnBrk="1" hangingPunct="1">
              <a:spcBef>
                <a:spcPct val="50000"/>
              </a:spcBef>
              <a:defRPr/>
            </a:pPr>
            <a:r>
              <a:rPr kumimoji="1" lang="en-GB" sz="1800">
                <a:solidFill>
                  <a:srgbClr val="262673"/>
                </a:solidFill>
                <a:latin typeface="Calibri" charset="0"/>
                <a:cs typeface="Calibri" charset="0"/>
              </a:rPr>
              <a:t>Explore the acceptability of robotic devices in motor rehabilitation by different end-users;</a:t>
            </a:r>
          </a:p>
          <a:p>
            <a:pPr lvl="1" eaLnBrk="1" hangingPunct="1">
              <a:spcBef>
                <a:spcPct val="50000"/>
              </a:spcBef>
              <a:defRPr/>
            </a:pPr>
            <a:r>
              <a:rPr kumimoji="1" lang="en-GB" sz="1800">
                <a:solidFill>
                  <a:srgbClr val="262673"/>
                </a:solidFill>
                <a:latin typeface="Calibri" charset="0"/>
                <a:cs typeface="Calibri" charset="0"/>
              </a:rPr>
              <a:t>Identify possible facilitators and barriers to the use of such devices in therapy;</a:t>
            </a:r>
          </a:p>
          <a:p>
            <a:pPr lvl="1" eaLnBrk="1" hangingPunct="1">
              <a:spcBef>
                <a:spcPct val="50000"/>
              </a:spcBef>
              <a:defRPr/>
            </a:pPr>
            <a:r>
              <a:rPr kumimoji="1" lang="en-GB" sz="1800">
                <a:solidFill>
                  <a:srgbClr val="262673"/>
                </a:solidFill>
                <a:latin typeface="Calibri" charset="0"/>
                <a:cs typeface="Calibri" charset="0"/>
              </a:rPr>
              <a:t>Make recommendations to manufacturers, apps/games designers and developers, as well as health and social care services.</a:t>
            </a: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70602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48680"/>
          </a:xfrm>
        </p:spPr>
        <p:txBody>
          <a:bodyPr/>
          <a:lstStyle/>
          <a:p>
            <a:r>
              <a:rPr lang="en-GB" sz="2800"/>
              <a:t>References</a:t>
            </a:r>
            <a:endParaRPr lang="en-GB" sz="2000"/>
          </a:p>
        </p:txBody>
      </p:sp>
      <p:sp>
        <p:nvSpPr>
          <p:cNvPr id="3" name="Content Placeholder 2"/>
          <p:cNvSpPr>
            <a:spLocks noGrp="1"/>
          </p:cNvSpPr>
          <p:nvPr>
            <p:ph idx="1"/>
          </p:nvPr>
        </p:nvSpPr>
        <p:spPr>
          <a:xfrm>
            <a:off x="395536" y="980728"/>
            <a:ext cx="8229600" cy="5012085"/>
          </a:xfrm>
        </p:spPr>
        <p:txBody>
          <a:bodyPr/>
          <a:lstStyle/>
          <a:p>
            <a:r>
              <a:rPr lang="en-GB" sz="1600"/>
              <a:t>Aromataris, E., &amp; Pearson, A. (2014). The Systematic Review: An Overview. The American Journal of Nursing, 114 (3), 47-55.</a:t>
            </a:r>
          </a:p>
          <a:p>
            <a:r>
              <a:rPr lang="en-GB" sz="1600"/>
              <a:t>Laparidou, D., Curtis, F., Akanuwe, J., Goher, K., Siriwardena, A.N., &amp; Kucukyilmaz, A. (2021). Patient, carer, and staff perceptions of robotics in motor rehabilitation: a systematic review and qualitative meta‑synthesis. Journal of NeuroEngineering and Rehabilitation, 18:181. </a:t>
            </a:r>
            <a:r>
              <a:rPr lang="en-GB" sz="1600">
                <a:hlinkClick r:id="rId2"/>
              </a:rPr>
              <a:t>https://doi.org/10.1186/s12984-021-00976-3</a:t>
            </a:r>
            <a:r>
              <a:rPr lang="en-GB" sz="1600"/>
              <a:t> </a:t>
            </a:r>
          </a:p>
          <a:p>
            <a:r>
              <a:rPr lang="en-GB" sz="1600"/>
              <a:t>The Joanna Briggs Institute (JBI).</a:t>
            </a:r>
          </a:p>
          <a:p>
            <a:r>
              <a:rPr lang="en-GB" sz="1600"/>
              <a:t>Thomas, J., &amp; Harden, A. (2008). Methods for the thematic synthesis of qualitative research in systematic reviews. BMC Medical Research Methodology, 8, 45. Doi: 10.1186/1471-2288-8-45 </a:t>
            </a:r>
          </a:p>
          <a:p>
            <a:r>
              <a:rPr lang="en-GB" sz="1600"/>
              <a:t>Tong, A., </a:t>
            </a:r>
            <a:r>
              <a:rPr lang="en-GB" sz="1600" err="1"/>
              <a:t>Flemming</a:t>
            </a:r>
            <a:r>
              <a:rPr lang="en-GB" sz="1600"/>
              <a:t>, K., </a:t>
            </a:r>
            <a:r>
              <a:rPr lang="en-GB" sz="1600" err="1"/>
              <a:t>McInnes</a:t>
            </a:r>
            <a:r>
              <a:rPr lang="en-GB" sz="1600"/>
              <a:t>, E., Oliver, S.A., &amp; Craig, J. (2012). Enhancing transparency in reporting the synthesis of qualitative research: ENTREQ. BMC Medical Research Methodology, 12, 181.</a:t>
            </a:r>
          </a:p>
        </p:txBody>
      </p:sp>
      <p:sp>
        <p:nvSpPr>
          <p:cNvPr id="7" name="Rectangle 5">
            <a:extLst>
              <a:ext uri="{FF2B5EF4-FFF2-40B4-BE49-F238E27FC236}">
                <a16:creationId xmlns:a16="http://schemas.microsoft.com/office/drawing/2014/main" id="{B54FCD3C-EFEF-4504-9620-CA38063C80CD}"/>
              </a:ext>
            </a:extLst>
          </p:cNvPr>
          <p:cNvSpPr>
            <a:spLocks noChangeArrowheads="1"/>
          </p:cNvSpPr>
          <p:nvPr/>
        </p:nvSpPr>
        <p:spPr bwMode="auto">
          <a:xfrm>
            <a:off x="0" y="6092825"/>
            <a:ext cx="9144000" cy="865188"/>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 name="Picture 6" descr="General White Landscape">
            <a:extLst>
              <a:ext uri="{FF2B5EF4-FFF2-40B4-BE49-F238E27FC236}">
                <a16:creationId xmlns:a16="http://schemas.microsoft.com/office/drawing/2014/main" id="{767203B8-5526-49CE-9AEC-8449636AC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549" y="6164263"/>
            <a:ext cx="286763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174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ChangeArrowheads="1"/>
          </p:cNvSpPr>
          <p:nvPr>
            <p:ph type="body" sz="half" idx="1"/>
          </p:nvPr>
        </p:nvSpPr>
        <p:spPr>
          <a:xfrm>
            <a:off x="230029" y="871891"/>
            <a:ext cx="4341971" cy="4824536"/>
          </a:xfrm>
        </p:spPr>
        <p:txBody>
          <a:bodyPr/>
          <a:lstStyle/>
          <a:p>
            <a:pPr marL="0" indent="0" algn="ctr">
              <a:buNone/>
            </a:pPr>
            <a:r>
              <a:rPr lang="en-GB" altLang="en-US" sz="2900">
                <a:latin typeface="Arial"/>
                <a:cs typeface="Arial"/>
              </a:rPr>
              <a:t>Thank you for listening!</a:t>
            </a:r>
          </a:p>
          <a:p>
            <a:pPr marL="0" indent="0" algn="ctr">
              <a:buNone/>
            </a:pPr>
            <a:endParaRPr lang="en-GB" altLang="en-US" sz="2900">
              <a:latin typeface="Arial"/>
              <a:cs typeface="Arial"/>
            </a:endParaRPr>
          </a:p>
          <a:p>
            <a:pPr marL="0" indent="0" algn="ctr">
              <a:buNone/>
            </a:pPr>
            <a:endParaRPr lang="en-GB" altLang="en-US" sz="2900">
              <a:latin typeface="Arial"/>
              <a:cs typeface="Arial"/>
            </a:endParaRPr>
          </a:p>
          <a:p>
            <a:pPr marL="0" indent="0" algn="ctr">
              <a:buNone/>
            </a:pPr>
            <a:r>
              <a:rPr lang="en-GB" altLang="en-US" sz="2400">
                <a:latin typeface="Arial"/>
                <a:cs typeface="Arial"/>
              </a:rPr>
              <a:t>Any questions?</a:t>
            </a:r>
          </a:p>
          <a:p>
            <a:pPr marL="0" indent="0" algn="ctr">
              <a:buNone/>
            </a:pPr>
            <a:r>
              <a:rPr lang="en-GB" altLang="en-US" sz="2400">
                <a:latin typeface="Arial"/>
                <a:cs typeface="Arial"/>
              </a:rPr>
              <a:t>Now, or later</a:t>
            </a:r>
            <a:endParaRPr lang="en-GB" altLang="en-US" sz="700">
              <a:latin typeface="Arial"/>
              <a:cs typeface="Arial"/>
            </a:endParaRPr>
          </a:p>
          <a:p>
            <a:pPr marL="0" indent="0">
              <a:buNone/>
            </a:pPr>
            <a:endParaRPr lang="en-GB" altLang="en-US" sz="900">
              <a:latin typeface="Arial"/>
              <a:cs typeface="Arial"/>
            </a:endParaRPr>
          </a:p>
          <a:p>
            <a:pPr marL="0" indent="0" algn="ctr">
              <a:lnSpc>
                <a:spcPct val="90000"/>
              </a:lnSpc>
              <a:spcBef>
                <a:spcPct val="10000"/>
              </a:spcBef>
              <a:spcAft>
                <a:spcPct val="10000"/>
              </a:spcAft>
              <a:buNone/>
            </a:pPr>
            <a:endParaRPr lang="en-GB" altLang="en-US" sz="1600">
              <a:latin typeface="Arial"/>
              <a:cs typeface="Arial"/>
            </a:endParaRPr>
          </a:p>
          <a:p>
            <a:pPr marL="0" indent="0" algn="ctr">
              <a:lnSpc>
                <a:spcPct val="90000"/>
              </a:lnSpc>
              <a:spcBef>
                <a:spcPct val="10000"/>
              </a:spcBef>
              <a:spcAft>
                <a:spcPct val="10000"/>
              </a:spcAft>
              <a:buNone/>
            </a:pPr>
            <a:endParaRPr lang="en-GB" altLang="en-US" sz="1600">
              <a:latin typeface="Arial"/>
              <a:cs typeface="Arial"/>
            </a:endParaRPr>
          </a:p>
          <a:p>
            <a:pPr marL="0" indent="0" algn="ctr">
              <a:lnSpc>
                <a:spcPct val="90000"/>
              </a:lnSpc>
              <a:spcBef>
                <a:spcPct val="10000"/>
              </a:spcBef>
              <a:spcAft>
                <a:spcPct val="10000"/>
              </a:spcAft>
              <a:buNone/>
            </a:pPr>
            <a:r>
              <a:rPr lang="en-GB" altLang="en-US" sz="1600">
                <a:latin typeface="Arial"/>
                <a:cs typeface="Arial"/>
              </a:rPr>
              <a:t>Despina Laparidou</a:t>
            </a:r>
          </a:p>
          <a:p>
            <a:pPr marL="0" indent="0" algn="ctr">
              <a:lnSpc>
                <a:spcPct val="90000"/>
              </a:lnSpc>
              <a:spcBef>
                <a:spcPct val="10000"/>
              </a:spcBef>
              <a:spcAft>
                <a:spcPct val="10000"/>
              </a:spcAft>
              <a:buNone/>
            </a:pPr>
            <a:r>
              <a:rPr lang="en-GB" altLang="en-US" sz="1600">
                <a:latin typeface="Arial"/>
                <a:cs typeface="Arial"/>
              </a:rPr>
              <a:t>Community and Health Research Unit (</a:t>
            </a:r>
            <a:r>
              <a:rPr lang="en-GB" altLang="en-US" sz="1600" err="1">
                <a:latin typeface="Arial"/>
                <a:cs typeface="Arial"/>
              </a:rPr>
              <a:t>CaHRU</a:t>
            </a:r>
            <a:r>
              <a:rPr lang="en-GB" altLang="en-US" sz="1600">
                <a:latin typeface="Arial"/>
                <a:cs typeface="Arial"/>
              </a:rPr>
              <a:t>)</a:t>
            </a:r>
          </a:p>
          <a:p>
            <a:pPr marL="0" indent="0" algn="ctr">
              <a:lnSpc>
                <a:spcPct val="90000"/>
              </a:lnSpc>
              <a:spcBef>
                <a:spcPct val="10000"/>
              </a:spcBef>
              <a:spcAft>
                <a:spcPct val="10000"/>
              </a:spcAft>
              <a:buNone/>
            </a:pPr>
            <a:r>
              <a:rPr lang="en-GB" altLang="en-US" sz="1600">
                <a:latin typeface="Arial"/>
                <a:cs typeface="Arial"/>
              </a:rPr>
              <a:t>Email: </a:t>
            </a:r>
            <a:r>
              <a:rPr lang="en-GB" altLang="en-US" sz="1600">
                <a:latin typeface="Arial"/>
                <a:cs typeface="Arial"/>
                <a:hlinkClick r:id="rId3"/>
              </a:rPr>
              <a:t>dlaparidou@lincoln.ac.uk</a:t>
            </a:r>
            <a:endParaRPr lang="en-GB" altLang="en-US" sz="1600">
              <a:latin typeface="Arial"/>
              <a:cs typeface="Arial"/>
            </a:endParaRPr>
          </a:p>
          <a:p>
            <a:pPr marL="0" indent="0" algn="ctr">
              <a:lnSpc>
                <a:spcPct val="90000"/>
              </a:lnSpc>
              <a:spcBef>
                <a:spcPct val="10000"/>
              </a:spcBef>
              <a:spcAft>
                <a:spcPct val="10000"/>
              </a:spcAft>
              <a:buNone/>
            </a:pPr>
            <a:endParaRPr lang="en-GB" altLang="en-US" sz="1600">
              <a:latin typeface="Arial"/>
              <a:cs typeface="Arial"/>
            </a:endParaRPr>
          </a:p>
          <a:p>
            <a:pPr marL="0" indent="0" algn="ctr">
              <a:lnSpc>
                <a:spcPct val="90000"/>
              </a:lnSpc>
              <a:spcBef>
                <a:spcPct val="10000"/>
              </a:spcBef>
              <a:spcAft>
                <a:spcPct val="10000"/>
              </a:spcAft>
              <a:buNone/>
            </a:pPr>
            <a:endParaRPr lang="en-GB" altLang="en-US" sz="1600">
              <a:latin typeface="Arial"/>
              <a:cs typeface="Arial"/>
            </a:endParaRPr>
          </a:p>
          <a:p>
            <a:pPr marL="0" indent="0" algn="ctr">
              <a:lnSpc>
                <a:spcPct val="90000"/>
              </a:lnSpc>
              <a:spcBef>
                <a:spcPct val="10000"/>
              </a:spcBef>
              <a:spcAft>
                <a:spcPct val="10000"/>
              </a:spcAft>
              <a:buNone/>
            </a:pPr>
            <a:endParaRPr lang="en-GB" altLang="en-US" sz="1400">
              <a:latin typeface="Arial"/>
              <a:cs typeface="Arial"/>
            </a:endParaRPr>
          </a:p>
          <a:p>
            <a:pPr marL="0" indent="0" algn="ctr">
              <a:lnSpc>
                <a:spcPct val="120000"/>
              </a:lnSpc>
              <a:spcBef>
                <a:spcPts val="540"/>
              </a:spcBef>
              <a:spcAft>
                <a:spcPct val="10000"/>
              </a:spcAft>
            </a:pPr>
            <a:endParaRPr lang="en-GB" altLang="zh-CN" sz="1600">
              <a:solidFill>
                <a:schemeClr val="folHlink"/>
              </a:solidFill>
              <a:latin typeface="Verdana" pitchFamily="34" charset="0"/>
              <a:ea typeface="SimSun" pitchFamily="2" charset="-122"/>
            </a:endParaRPr>
          </a:p>
          <a:p>
            <a:pPr marL="0" indent="0" algn="ctr">
              <a:lnSpc>
                <a:spcPct val="90000"/>
              </a:lnSpc>
              <a:spcBef>
                <a:spcPct val="10000"/>
              </a:spcBef>
              <a:spcAft>
                <a:spcPct val="10000"/>
              </a:spcAft>
              <a:buNone/>
            </a:pPr>
            <a:endParaRPr lang="en-GB" altLang="en-US" sz="1400">
              <a:solidFill>
                <a:schemeClr val="tx2"/>
              </a:solidFill>
              <a:latin typeface="Calibri" pitchFamily="34" charset="0"/>
            </a:endParaRPr>
          </a:p>
        </p:txBody>
      </p:sp>
      <p:pic>
        <p:nvPicPr>
          <p:cNvPr id="6" name="Content Placeholder 5">
            <a:extLst>
              <a:ext uri="{FF2B5EF4-FFF2-40B4-BE49-F238E27FC236}">
                <a16:creationId xmlns:a16="http://schemas.microsoft.com/office/drawing/2014/main" id="{FB685CE0-46AB-42CA-86A2-520444EE1340}"/>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0263" y="620688"/>
            <a:ext cx="4046537" cy="4824536"/>
          </a:xfrm>
        </p:spPr>
      </p:pic>
      <p:sp>
        <p:nvSpPr>
          <p:cNvPr id="5" name="Rectangle 5">
            <a:extLst>
              <a:ext uri="{FF2B5EF4-FFF2-40B4-BE49-F238E27FC236}">
                <a16:creationId xmlns:a16="http://schemas.microsoft.com/office/drawing/2014/main" id="{B104580C-CBD8-4005-9DCF-862B4FE1B854}"/>
              </a:ext>
            </a:extLst>
          </p:cNvPr>
          <p:cNvSpPr>
            <a:spLocks noChangeArrowheads="1"/>
          </p:cNvSpPr>
          <p:nvPr/>
        </p:nvSpPr>
        <p:spPr bwMode="auto">
          <a:xfrm>
            <a:off x="0" y="6092825"/>
            <a:ext cx="9144000" cy="865188"/>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7" name="Picture 6" descr="General White Landscape">
            <a:extLst>
              <a:ext uri="{FF2B5EF4-FFF2-40B4-BE49-F238E27FC236}">
                <a16:creationId xmlns:a16="http://schemas.microsoft.com/office/drawing/2014/main" id="{2F9B2C70-263F-4D80-8695-33AAB79D72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549" y="6164263"/>
            <a:ext cx="286763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501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nodeType="afterEffect">
                                  <p:stCondLst>
                                    <p:cond delay="1000"/>
                                  </p:stCondLst>
                                  <p:iterate type="lt">
                                    <p:tmPct val="10000"/>
                                  </p:iterate>
                                  <p:childTnLst>
                                    <p:set>
                                      <p:cBhvr>
                                        <p:cTn id="6" dur="1" fill="hold">
                                          <p:stCondLst>
                                            <p:cond delay="0"/>
                                          </p:stCondLst>
                                        </p:cTn>
                                        <p:tgtEl>
                                          <p:spTgt spid="1085442">
                                            <p:txEl>
                                              <p:pRg st="0" end="0"/>
                                            </p:txEl>
                                          </p:spTgt>
                                        </p:tgtEl>
                                        <p:attrNameLst>
                                          <p:attrName>style.visibility</p:attrName>
                                        </p:attrNameLst>
                                      </p:cBhvr>
                                      <p:to>
                                        <p:strVal val="visible"/>
                                      </p:to>
                                    </p:set>
                                    <p:anim calcmode="lin" valueType="num">
                                      <p:cBhvr>
                                        <p:cTn id="7" dur="500" fill="hold"/>
                                        <p:tgtEl>
                                          <p:spTgt spid="108544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544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8544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544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5442">
                                            <p:txEl>
                                              <p:pRg st="0" end="0"/>
                                            </p:txEl>
                                          </p:spTgt>
                                        </p:tgtEl>
                                      </p:cBhvr>
                                    </p:animEffect>
                                  </p:childTnLst>
                                </p:cTn>
                              </p:par>
                            </p:childTnLst>
                          </p:cTn>
                        </p:par>
                        <p:par>
                          <p:cTn id="12" fill="hold">
                            <p:stCondLst>
                              <p:cond delay="2500"/>
                            </p:stCondLst>
                            <p:childTnLst>
                              <p:par>
                                <p:cTn id="13" presetID="41" presetClass="entr" presetSubtype="0" fill="hold" nodeType="afterEffect">
                                  <p:stCondLst>
                                    <p:cond delay="1000"/>
                                  </p:stCondLst>
                                  <p:iterate type="lt">
                                    <p:tmPct val="10000"/>
                                  </p:iterate>
                                  <p:childTnLst>
                                    <p:set>
                                      <p:cBhvr>
                                        <p:cTn id="14" dur="1" fill="hold">
                                          <p:stCondLst>
                                            <p:cond delay="0"/>
                                          </p:stCondLst>
                                        </p:cTn>
                                        <p:tgtEl>
                                          <p:spTgt spid="1085442">
                                            <p:txEl>
                                              <p:pRg st="3" end="3"/>
                                            </p:txEl>
                                          </p:spTgt>
                                        </p:tgtEl>
                                        <p:attrNameLst>
                                          <p:attrName>style.visibility</p:attrName>
                                        </p:attrNameLst>
                                      </p:cBhvr>
                                      <p:to>
                                        <p:strVal val="visible"/>
                                      </p:to>
                                    </p:set>
                                    <p:anim calcmode="lin" valueType="num">
                                      <p:cBhvr>
                                        <p:cTn id="15" dur="500" fill="hold"/>
                                        <p:tgtEl>
                                          <p:spTgt spid="108544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85442">
                                            <p:txEl>
                                              <p:pRg st="3" end="3"/>
                                            </p:txEl>
                                          </p:spTgt>
                                        </p:tgtEl>
                                        <p:attrNameLst>
                                          <p:attrName>ppt_y</p:attrName>
                                        </p:attrNameLst>
                                      </p:cBhvr>
                                      <p:tavLst>
                                        <p:tav tm="0">
                                          <p:val>
                                            <p:strVal val="#ppt_y"/>
                                          </p:val>
                                        </p:tav>
                                        <p:tav tm="100000">
                                          <p:val>
                                            <p:strVal val="#ppt_y"/>
                                          </p:val>
                                        </p:tav>
                                      </p:tavLst>
                                    </p:anim>
                                    <p:anim calcmode="lin" valueType="num">
                                      <p:cBhvr>
                                        <p:cTn id="17" dur="500" fill="hold"/>
                                        <p:tgtEl>
                                          <p:spTgt spid="108544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8544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85442">
                                            <p:txEl>
                                              <p:pRg st="3" end="3"/>
                                            </p:txEl>
                                          </p:spTgt>
                                        </p:tgtEl>
                                      </p:cBhvr>
                                    </p:animEffect>
                                  </p:childTnLst>
                                </p:cTn>
                              </p:par>
                            </p:childTnLst>
                          </p:cTn>
                        </p:par>
                        <p:par>
                          <p:cTn id="20" fill="hold" nodeType="afterGroup">
                            <p:stCondLst>
                              <p:cond delay="4600"/>
                            </p:stCondLst>
                            <p:childTnLst>
                              <p:par>
                                <p:cTn id="21" presetID="41" presetClass="entr" presetSubtype="0" fill="hold" nodeType="afterEffect">
                                  <p:stCondLst>
                                    <p:cond delay="2000"/>
                                  </p:stCondLst>
                                  <p:iterate type="lt">
                                    <p:tmPct val="10000"/>
                                  </p:iterate>
                                  <p:childTnLst>
                                    <p:set>
                                      <p:cBhvr>
                                        <p:cTn id="22" dur="1" fill="hold">
                                          <p:stCondLst>
                                            <p:cond delay="0"/>
                                          </p:stCondLst>
                                        </p:cTn>
                                        <p:tgtEl>
                                          <p:spTgt spid="1085442">
                                            <p:txEl>
                                              <p:pRg st="4" end="4"/>
                                            </p:txEl>
                                          </p:spTgt>
                                        </p:tgtEl>
                                        <p:attrNameLst>
                                          <p:attrName>style.visibility</p:attrName>
                                        </p:attrNameLst>
                                      </p:cBhvr>
                                      <p:to>
                                        <p:strVal val="visible"/>
                                      </p:to>
                                    </p:set>
                                    <p:anim calcmode="lin" valueType="num">
                                      <p:cBhvr>
                                        <p:cTn id="23" dur="500" fill="hold"/>
                                        <p:tgtEl>
                                          <p:spTgt spid="108544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85442">
                                            <p:txEl>
                                              <p:pRg st="4" end="4"/>
                                            </p:txEl>
                                          </p:spTgt>
                                        </p:tgtEl>
                                        <p:attrNameLst>
                                          <p:attrName>ppt_y</p:attrName>
                                        </p:attrNameLst>
                                      </p:cBhvr>
                                      <p:tavLst>
                                        <p:tav tm="0">
                                          <p:val>
                                            <p:strVal val="#ppt_y"/>
                                          </p:val>
                                        </p:tav>
                                        <p:tav tm="100000">
                                          <p:val>
                                            <p:strVal val="#ppt_y"/>
                                          </p:val>
                                        </p:tav>
                                      </p:tavLst>
                                    </p:anim>
                                    <p:anim calcmode="lin" valueType="num">
                                      <p:cBhvr>
                                        <p:cTn id="25" dur="500" fill="hold"/>
                                        <p:tgtEl>
                                          <p:spTgt spid="108544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8544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85442">
                                            <p:txEl>
                                              <p:pRg st="4" end="4"/>
                                            </p:txEl>
                                          </p:spTgt>
                                        </p:tgtEl>
                                      </p:cBhvr>
                                    </p:animEffect>
                                  </p:childTnLst>
                                </p:cTn>
                              </p:par>
                              <p:par>
                                <p:cTn id="28" presetID="38" presetClass="entr" presetSubtype="0" accel="50000" fill="hold" nodeType="withEffect">
                                  <p:stCondLst>
                                    <p:cond delay="0"/>
                                  </p:stCondLst>
                                  <p:iterate type="lt">
                                    <p:tmPct val="50000"/>
                                  </p:iterate>
                                  <p:childTnLst>
                                    <p:set>
                                      <p:cBhvr>
                                        <p:cTn id="29" dur="1" fill="hold">
                                          <p:stCondLst>
                                            <p:cond delay="0"/>
                                          </p:stCondLst>
                                        </p:cTn>
                                        <p:tgtEl>
                                          <p:spTgt spid="1085442">
                                            <p:txEl>
                                              <p:pRg st="8" end="8"/>
                                            </p:txEl>
                                          </p:spTgt>
                                        </p:tgtEl>
                                        <p:attrNameLst>
                                          <p:attrName>style.visibility</p:attrName>
                                        </p:attrNameLst>
                                      </p:cBhvr>
                                      <p:to>
                                        <p:strVal val="visible"/>
                                      </p:to>
                                    </p:set>
                                    <p:set>
                                      <p:cBhvr>
                                        <p:cTn id="30" dur="455" fill="hold">
                                          <p:stCondLst>
                                            <p:cond delay="0"/>
                                          </p:stCondLst>
                                        </p:cTn>
                                        <p:tgtEl>
                                          <p:spTgt spid="1085442">
                                            <p:txEl>
                                              <p:pRg st="8" end="8"/>
                                            </p:txEl>
                                          </p:spTgt>
                                        </p:tgtEl>
                                        <p:attrNameLst>
                                          <p:attrName>style.rotation</p:attrName>
                                        </p:attrNameLst>
                                      </p:cBhvr>
                                      <p:to>
                                        <p:strVal val="-45.0"/>
                                      </p:to>
                                    </p:set>
                                    <p:anim calcmode="lin" valueType="num">
                                      <p:cBhvr>
                                        <p:cTn id="31" dur="455" fill="hold">
                                          <p:stCondLst>
                                            <p:cond delay="455"/>
                                          </p:stCondLst>
                                        </p:cTn>
                                        <p:tgtEl>
                                          <p:spTgt spid="1085442">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1085442">
                                            <p:txEl>
                                              <p:pRg st="8" end="8"/>
                                            </p:txEl>
                                          </p:spTgt>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1085442">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1085442">
                                            <p:txEl>
                                              <p:pRg st="8" end="8"/>
                                            </p:txEl>
                                          </p:spTgt>
                                        </p:tgtEl>
                                        <p:attrNameLst>
                                          <p:attrName>ppt_y</p:attrName>
                                        </p:attrNameLst>
                                      </p:cBhvr>
                                      <p:tavLst>
                                        <p:tav tm="0">
                                          <p:val>
                                            <p:strVal val="#ppt_y-(0.354*#ppt_w-0.172*#ppt_h)"/>
                                          </p:val>
                                        </p:tav>
                                        <p:tav tm="100000">
                                          <p:val>
                                            <p:strVal val="#ppt_y"/>
                                          </p:val>
                                        </p:tav>
                                      </p:tavLst>
                                    </p:anim>
                                  </p:childTnLst>
                                </p:cTn>
                              </p:par>
                              <p:par>
                                <p:cTn id="35" presetID="38" presetClass="entr" presetSubtype="0" accel="50000" fill="hold" nodeType="withEffect">
                                  <p:stCondLst>
                                    <p:cond delay="0"/>
                                  </p:stCondLst>
                                  <p:iterate type="lt">
                                    <p:tmPct val="50000"/>
                                  </p:iterate>
                                  <p:childTnLst>
                                    <p:set>
                                      <p:cBhvr>
                                        <p:cTn id="36" dur="1" fill="hold">
                                          <p:stCondLst>
                                            <p:cond delay="0"/>
                                          </p:stCondLst>
                                        </p:cTn>
                                        <p:tgtEl>
                                          <p:spTgt spid="1085442">
                                            <p:txEl>
                                              <p:pRg st="9" end="9"/>
                                            </p:txEl>
                                          </p:spTgt>
                                        </p:tgtEl>
                                        <p:attrNameLst>
                                          <p:attrName>style.visibility</p:attrName>
                                        </p:attrNameLst>
                                      </p:cBhvr>
                                      <p:to>
                                        <p:strVal val="visible"/>
                                      </p:to>
                                    </p:set>
                                    <p:set>
                                      <p:cBhvr>
                                        <p:cTn id="37" dur="455" fill="hold">
                                          <p:stCondLst>
                                            <p:cond delay="0"/>
                                          </p:stCondLst>
                                        </p:cTn>
                                        <p:tgtEl>
                                          <p:spTgt spid="1085442">
                                            <p:txEl>
                                              <p:pRg st="9" end="9"/>
                                            </p:txEl>
                                          </p:spTgt>
                                        </p:tgtEl>
                                        <p:attrNameLst>
                                          <p:attrName>style.rotation</p:attrName>
                                        </p:attrNameLst>
                                      </p:cBhvr>
                                      <p:to>
                                        <p:strVal val="-45.0"/>
                                      </p:to>
                                    </p:set>
                                    <p:anim calcmode="lin" valueType="num">
                                      <p:cBhvr>
                                        <p:cTn id="38" dur="455" fill="hold">
                                          <p:stCondLst>
                                            <p:cond delay="455"/>
                                          </p:stCondLst>
                                        </p:cTn>
                                        <p:tgtEl>
                                          <p:spTgt spid="1085442">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39" dur="455" fill="hold">
                                          <p:stCondLst>
                                            <p:cond delay="0"/>
                                          </p:stCondLst>
                                        </p:cTn>
                                        <p:tgtEl>
                                          <p:spTgt spid="1085442">
                                            <p:txEl>
                                              <p:pRg st="9" end="9"/>
                                            </p:txEl>
                                          </p:spTgt>
                                        </p:tgtEl>
                                        <p:attrNameLst>
                                          <p:attrName>ppt_y</p:attrName>
                                        </p:attrNameLst>
                                      </p:cBhvr>
                                      <p:tavLst>
                                        <p:tav tm="0">
                                          <p:val>
                                            <p:strVal val="#ppt_y-1"/>
                                          </p:val>
                                        </p:tav>
                                        <p:tav tm="100000">
                                          <p:val>
                                            <p:strVal val="#ppt_y-(0.354*#ppt_w-0.172*#ppt_h)"/>
                                          </p:val>
                                        </p:tav>
                                      </p:tavLst>
                                    </p:anim>
                                    <p:anim calcmode="lin" valueType="num">
                                      <p:cBhvr>
                                        <p:cTn id="40" dur="156" decel="50000" autoRev="1" fill="hold">
                                          <p:stCondLst>
                                            <p:cond delay="455"/>
                                          </p:stCondLst>
                                        </p:cTn>
                                        <p:tgtEl>
                                          <p:spTgt spid="1085442">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41" dur="136" fill="hold">
                                          <p:stCondLst>
                                            <p:cond delay="864"/>
                                          </p:stCondLst>
                                        </p:cTn>
                                        <p:tgtEl>
                                          <p:spTgt spid="1085442">
                                            <p:txEl>
                                              <p:pRg st="9" end="9"/>
                                            </p:txEl>
                                          </p:spTgt>
                                        </p:tgtEl>
                                        <p:attrNameLst>
                                          <p:attrName>ppt_y</p:attrName>
                                        </p:attrNameLst>
                                      </p:cBhvr>
                                      <p:tavLst>
                                        <p:tav tm="0">
                                          <p:val>
                                            <p:strVal val="#ppt_y-(0.354*#ppt_w-0.172*#ppt_h)"/>
                                          </p:val>
                                        </p:tav>
                                        <p:tav tm="100000">
                                          <p:val>
                                            <p:strVal val="#ppt_y"/>
                                          </p:val>
                                        </p:tav>
                                      </p:tavLst>
                                    </p:anim>
                                  </p:childTnLst>
                                </p:cTn>
                              </p:par>
                              <p:par>
                                <p:cTn id="42" presetID="38" presetClass="entr" presetSubtype="0" accel="50000" fill="hold" nodeType="withEffect">
                                  <p:stCondLst>
                                    <p:cond delay="0"/>
                                  </p:stCondLst>
                                  <p:iterate type="lt">
                                    <p:tmPct val="50000"/>
                                  </p:iterate>
                                  <p:childTnLst>
                                    <p:set>
                                      <p:cBhvr>
                                        <p:cTn id="43" dur="1" fill="hold">
                                          <p:stCondLst>
                                            <p:cond delay="0"/>
                                          </p:stCondLst>
                                        </p:cTn>
                                        <p:tgtEl>
                                          <p:spTgt spid="1085442">
                                            <p:txEl>
                                              <p:pRg st="10" end="10"/>
                                            </p:txEl>
                                          </p:spTgt>
                                        </p:tgtEl>
                                        <p:attrNameLst>
                                          <p:attrName>style.visibility</p:attrName>
                                        </p:attrNameLst>
                                      </p:cBhvr>
                                      <p:to>
                                        <p:strVal val="visible"/>
                                      </p:to>
                                    </p:set>
                                    <p:set>
                                      <p:cBhvr>
                                        <p:cTn id="44" dur="455" fill="hold">
                                          <p:stCondLst>
                                            <p:cond delay="0"/>
                                          </p:stCondLst>
                                        </p:cTn>
                                        <p:tgtEl>
                                          <p:spTgt spid="1085442">
                                            <p:txEl>
                                              <p:pRg st="10" end="10"/>
                                            </p:txEl>
                                          </p:spTgt>
                                        </p:tgtEl>
                                        <p:attrNameLst>
                                          <p:attrName>style.rotation</p:attrName>
                                        </p:attrNameLst>
                                      </p:cBhvr>
                                      <p:to>
                                        <p:strVal val="-45.0"/>
                                      </p:to>
                                    </p:set>
                                    <p:anim calcmode="lin" valueType="num">
                                      <p:cBhvr>
                                        <p:cTn id="45" dur="455" fill="hold">
                                          <p:stCondLst>
                                            <p:cond delay="455"/>
                                          </p:stCondLst>
                                        </p:cTn>
                                        <p:tgtEl>
                                          <p:spTgt spid="1085442">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085442">
                                            <p:txEl>
                                              <p:pRg st="10" end="10"/>
                                            </p:txEl>
                                          </p:spTgt>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085442">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085442">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ChangeArrowheads="1"/>
          </p:cNvSpPr>
          <p:nvPr/>
        </p:nvSpPr>
        <p:spPr bwMode="auto">
          <a:xfrm>
            <a:off x="4553427" y="512922"/>
            <a:ext cx="3388995" cy="357188"/>
          </a:xfrm>
          <a:prstGeom prst="rect">
            <a:avLst/>
          </a:prstGeom>
          <a:noFill/>
          <a:ln w="2540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1439" tIns="45719" rIns="91439" bIns="45719" anchor="ctr"/>
          <a:lstStyle>
            <a:lvl1pPr eaLnBrk="0" hangingPunct="0">
              <a:spcBef>
                <a:spcPct val="20000"/>
              </a:spcBef>
              <a:buChar char="n"/>
              <a:defRPr sz="2800">
                <a:solidFill>
                  <a:schemeClr val="tx1"/>
                </a:solidFill>
                <a:latin typeface="Arial" charset="0"/>
              </a:defRPr>
            </a:lvl1pPr>
            <a:lvl2pPr marL="742950" indent="-285750" eaLnBrk="0" hangingPunct="0">
              <a:spcBef>
                <a:spcPct val="20000"/>
              </a:spcBef>
              <a:buClr>
                <a:schemeClr val="folHlink"/>
              </a:buClr>
              <a:buChar char="n"/>
              <a:defRPr sz="2400">
                <a:solidFill>
                  <a:schemeClr val="tx1"/>
                </a:solidFill>
                <a:latin typeface="Arial" charset="0"/>
              </a:defRPr>
            </a:lvl2pPr>
            <a:lvl3pPr marL="1143000" indent="-228600" eaLnBrk="0" hangingPunct="0">
              <a:spcBef>
                <a:spcPct val="20000"/>
              </a:spcBef>
              <a:buChar char="n"/>
              <a:defRPr sz="2000">
                <a:solidFill>
                  <a:schemeClr val="tx1"/>
                </a:solidFill>
                <a:latin typeface="Arial" charset="0"/>
              </a:defRPr>
            </a:lvl3pPr>
            <a:lvl4pPr marL="1600200" indent="-228600" eaLnBrk="0" hangingPunct="0">
              <a:spcBef>
                <a:spcPct val="20000"/>
              </a:spcBef>
              <a:buClr>
                <a:schemeClr val="folHlink"/>
              </a:buClr>
              <a:buChar char="n"/>
              <a:defRPr sz="2200">
                <a:solidFill>
                  <a:schemeClr val="tx1"/>
                </a:solidFill>
                <a:latin typeface="Verdana" pitchFamily="34" charset="0"/>
              </a:defRPr>
            </a:lvl4pPr>
            <a:lvl5pPr marL="2057400" indent="-228600" eaLnBrk="0" hangingPunct="0">
              <a:spcBef>
                <a:spcPct val="20000"/>
              </a:spcBef>
              <a:buChar char="n"/>
              <a:defRPr sz="2200">
                <a:solidFill>
                  <a:schemeClr val="tx1"/>
                </a:solidFill>
                <a:latin typeface="Verdan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9pPr>
          </a:lstStyle>
          <a:p>
            <a:pPr algn="ctr" eaLnBrk="1" hangingPunct="1">
              <a:lnSpc>
                <a:spcPct val="90000"/>
              </a:lnSpc>
              <a:spcBef>
                <a:spcPct val="0"/>
              </a:spcBef>
              <a:buClrTx/>
              <a:buSzTx/>
              <a:buFontTx/>
              <a:buNone/>
            </a:pPr>
            <a:r>
              <a:rPr lang="en-GB" altLang="en-US" sz="1800">
                <a:solidFill>
                  <a:schemeClr val="tx2"/>
                </a:solidFill>
                <a:latin typeface="Calibri" pitchFamily="34" charset="0"/>
              </a:rPr>
              <a:t>Formulate Review Question</a:t>
            </a:r>
          </a:p>
        </p:txBody>
      </p:sp>
      <p:sp>
        <p:nvSpPr>
          <p:cNvPr id="1002499" name="Rectangle 3"/>
          <p:cNvSpPr>
            <a:spLocks noChangeArrowheads="1"/>
          </p:cNvSpPr>
          <p:nvPr/>
        </p:nvSpPr>
        <p:spPr bwMode="auto">
          <a:xfrm>
            <a:off x="4533424" y="1194435"/>
            <a:ext cx="3388995" cy="357188"/>
          </a:xfrm>
          <a:prstGeom prst="rect">
            <a:avLst/>
          </a:prstGeom>
          <a:noFill/>
          <a:ln w="2540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1439" tIns="45719" rIns="91439" bIns="45719" anchor="ctr"/>
          <a:lstStyle>
            <a:lvl1pPr eaLnBrk="0" hangingPunct="0">
              <a:spcBef>
                <a:spcPct val="20000"/>
              </a:spcBef>
              <a:buChar char="n"/>
              <a:defRPr sz="2800">
                <a:solidFill>
                  <a:schemeClr val="tx1"/>
                </a:solidFill>
                <a:latin typeface="Arial" charset="0"/>
              </a:defRPr>
            </a:lvl1pPr>
            <a:lvl2pPr marL="742950" indent="-285750" eaLnBrk="0" hangingPunct="0">
              <a:spcBef>
                <a:spcPct val="20000"/>
              </a:spcBef>
              <a:buClr>
                <a:schemeClr val="folHlink"/>
              </a:buClr>
              <a:buChar char="n"/>
              <a:defRPr sz="2400">
                <a:solidFill>
                  <a:schemeClr val="tx1"/>
                </a:solidFill>
                <a:latin typeface="Arial" charset="0"/>
              </a:defRPr>
            </a:lvl2pPr>
            <a:lvl3pPr marL="1143000" indent="-228600" eaLnBrk="0" hangingPunct="0">
              <a:spcBef>
                <a:spcPct val="20000"/>
              </a:spcBef>
              <a:buChar char="n"/>
              <a:defRPr sz="2000">
                <a:solidFill>
                  <a:schemeClr val="tx1"/>
                </a:solidFill>
                <a:latin typeface="Arial" charset="0"/>
              </a:defRPr>
            </a:lvl3pPr>
            <a:lvl4pPr marL="1600200" indent="-228600" eaLnBrk="0" hangingPunct="0">
              <a:spcBef>
                <a:spcPct val="20000"/>
              </a:spcBef>
              <a:buClr>
                <a:schemeClr val="folHlink"/>
              </a:buClr>
              <a:buChar char="n"/>
              <a:defRPr sz="2200">
                <a:solidFill>
                  <a:schemeClr val="tx1"/>
                </a:solidFill>
                <a:latin typeface="Verdana" pitchFamily="34" charset="0"/>
              </a:defRPr>
            </a:lvl4pPr>
            <a:lvl5pPr marL="2057400" indent="-228600" eaLnBrk="0" hangingPunct="0">
              <a:spcBef>
                <a:spcPct val="20000"/>
              </a:spcBef>
              <a:buChar char="n"/>
              <a:defRPr sz="2200">
                <a:solidFill>
                  <a:schemeClr val="tx1"/>
                </a:solidFill>
                <a:latin typeface="Verdan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9pPr>
          </a:lstStyle>
          <a:p>
            <a:pPr algn="ctr" eaLnBrk="1" hangingPunct="1">
              <a:lnSpc>
                <a:spcPct val="90000"/>
              </a:lnSpc>
              <a:spcBef>
                <a:spcPct val="0"/>
              </a:spcBef>
              <a:buClrTx/>
              <a:buSzTx/>
              <a:buFontTx/>
              <a:buNone/>
            </a:pPr>
            <a:r>
              <a:rPr lang="en-GB" altLang="en-US" sz="1800">
                <a:solidFill>
                  <a:schemeClr val="tx2"/>
                </a:solidFill>
                <a:latin typeface="Calibri" pitchFamily="34" charset="0"/>
              </a:rPr>
              <a:t>Develop Protocol</a:t>
            </a:r>
          </a:p>
        </p:txBody>
      </p:sp>
      <p:sp>
        <p:nvSpPr>
          <p:cNvPr id="1002500" name="Rectangle 4"/>
          <p:cNvSpPr>
            <a:spLocks noChangeArrowheads="1"/>
          </p:cNvSpPr>
          <p:nvPr/>
        </p:nvSpPr>
        <p:spPr bwMode="auto">
          <a:xfrm>
            <a:off x="4553427" y="1907382"/>
            <a:ext cx="3388995" cy="357188"/>
          </a:xfrm>
          <a:prstGeom prst="rect">
            <a:avLst/>
          </a:prstGeom>
          <a:noFill/>
          <a:ln w="2540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1439" tIns="45719" rIns="91439" bIns="45719" anchor="ctr"/>
          <a:lstStyle>
            <a:lvl1pPr eaLnBrk="0" hangingPunct="0">
              <a:spcBef>
                <a:spcPct val="20000"/>
              </a:spcBef>
              <a:buChar char="n"/>
              <a:defRPr sz="2800">
                <a:solidFill>
                  <a:schemeClr val="tx1"/>
                </a:solidFill>
                <a:latin typeface="Arial" charset="0"/>
              </a:defRPr>
            </a:lvl1pPr>
            <a:lvl2pPr marL="742950" indent="-285750" eaLnBrk="0" hangingPunct="0">
              <a:spcBef>
                <a:spcPct val="20000"/>
              </a:spcBef>
              <a:buClr>
                <a:schemeClr val="folHlink"/>
              </a:buClr>
              <a:buChar char="n"/>
              <a:defRPr sz="2400">
                <a:solidFill>
                  <a:schemeClr val="tx1"/>
                </a:solidFill>
                <a:latin typeface="Arial" charset="0"/>
              </a:defRPr>
            </a:lvl2pPr>
            <a:lvl3pPr marL="1143000" indent="-228600" eaLnBrk="0" hangingPunct="0">
              <a:spcBef>
                <a:spcPct val="20000"/>
              </a:spcBef>
              <a:buChar char="n"/>
              <a:defRPr sz="2000">
                <a:solidFill>
                  <a:schemeClr val="tx1"/>
                </a:solidFill>
                <a:latin typeface="Arial" charset="0"/>
              </a:defRPr>
            </a:lvl3pPr>
            <a:lvl4pPr marL="1600200" indent="-228600" eaLnBrk="0" hangingPunct="0">
              <a:spcBef>
                <a:spcPct val="20000"/>
              </a:spcBef>
              <a:buClr>
                <a:schemeClr val="folHlink"/>
              </a:buClr>
              <a:buChar char="n"/>
              <a:defRPr sz="2200">
                <a:solidFill>
                  <a:schemeClr val="tx1"/>
                </a:solidFill>
                <a:latin typeface="Verdana" pitchFamily="34" charset="0"/>
              </a:defRPr>
            </a:lvl4pPr>
            <a:lvl5pPr marL="2057400" indent="-228600" eaLnBrk="0" hangingPunct="0">
              <a:spcBef>
                <a:spcPct val="20000"/>
              </a:spcBef>
              <a:buChar char="n"/>
              <a:defRPr sz="2200">
                <a:solidFill>
                  <a:schemeClr val="tx1"/>
                </a:solidFill>
                <a:latin typeface="Verdan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9pPr>
          </a:lstStyle>
          <a:p>
            <a:pPr algn="ctr" eaLnBrk="1" hangingPunct="1">
              <a:lnSpc>
                <a:spcPct val="90000"/>
              </a:lnSpc>
              <a:spcBef>
                <a:spcPct val="0"/>
              </a:spcBef>
              <a:buClrTx/>
              <a:buSzTx/>
              <a:buFontTx/>
              <a:buNone/>
            </a:pPr>
            <a:r>
              <a:rPr lang="en-GB" altLang="en-US" sz="1800">
                <a:solidFill>
                  <a:schemeClr val="tx2"/>
                </a:solidFill>
                <a:latin typeface="Calibri" pitchFamily="34" charset="0"/>
              </a:rPr>
              <a:t>Search, Identify &amp; Select Evidence</a:t>
            </a:r>
          </a:p>
        </p:txBody>
      </p:sp>
      <p:sp>
        <p:nvSpPr>
          <p:cNvPr id="1002501" name="Rectangle 5"/>
          <p:cNvSpPr>
            <a:spLocks noChangeArrowheads="1"/>
          </p:cNvSpPr>
          <p:nvPr/>
        </p:nvSpPr>
        <p:spPr bwMode="auto">
          <a:xfrm>
            <a:off x="4553427" y="2620328"/>
            <a:ext cx="3388995" cy="357188"/>
          </a:xfrm>
          <a:prstGeom prst="rect">
            <a:avLst/>
          </a:prstGeom>
          <a:noFill/>
          <a:ln w="2540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1439" tIns="45719" rIns="91439" bIns="45719" anchor="ctr"/>
          <a:lstStyle>
            <a:lvl1pPr eaLnBrk="0" hangingPunct="0">
              <a:spcBef>
                <a:spcPct val="20000"/>
              </a:spcBef>
              <a:buChar char="n"/>
              <a:defRPr sz="2800">
                <a:solidFill>
                  <a:schemeClr val="tx1"/>
                </a:solidFill>
                <a:latin typeface="Arial" charset="0"/>
              </a:defRPr>
            </a:lvl1pPr>
            <a:lvl2pPr marL="742950" indent="-285750" eaLnBrk="0" hangingPunct="0">
              <a:spcBef>
                <a:spcPct val="20000"/>
              </a:spcBef>
              <a:buClr>
                <a:schemeClr val="folHlink"/>
              </a:buClr>
              <a:buChar char="n"/>
              <a:defRPr sz="2400">
                <a:solidFill>
                  <a:schemeClr val="tx1"/>
                </a:solidFill>
                <a:latin typeface="Arial" charset="0"/>
              </a:defRPr>
            </a:lvl2pPr>
            <a:lvl3pPr marL="1143000" indent="-228600" eaLnBrk="0" hangingPunct="0">
              <a:spcBef>
                <a:spcPct val="20000"/>
              </a:spcBef>
              <a:buChar char="n"/>
              <a:defRPr sz="2000">
                <a:solidFill>
                  <a:schemeClr val="tx1"/>
                </a:solidFill>
                <a:latin typeface="Arial" charset="0"/>
              </a:defRPr>
            </a:lvl3pPr>
            <a:lvl4pPr marL="1600200" indent="-228600" eaLnBrk="0" hangingPunct="0">
              <a:spcBef>
                <a:spcPct val="20000"/>
              </a:spcBef>
              <a:buClr>
                <a:schemeClr val="folHlink"/>
              </a:buClr>
              <a:buChar char="n"/>
              <a:defRPr sz="2200">
                <a:solidFill>
                  <a:schemeClr val="tx1"/>
                </a:solidFill>
                <a:latin typeface="Verdana" pitchFamily="34" charset="0"/>
              </a:defRPr>
            </a:lvl4pPr>
            <a:lvl5pPr marL="2057400" indent="-228600" eaLnBrk="0" hangingPunct="0">
              <a:spcBef>
                <a:spcPct val="20000"/>
              </a:spcBef>
              <a:buChar char="n"/>
              <a:defRPr sz="2200">
                <a:solidFill>
                  <a:schemeClr val="tx1"/>
                </a:solidFill>
                <a:latin typeface="Verdan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9pPr>
          </a:lstStyle>
          <a:p>
            <a:pPr algn="ctr" eaLnBrk="1" hangingPunct="1">
              <a:lnSpc>
                <a:spcPct val="90000"/>
              </a:lnSpc>
              <a:spcBef>
                <a:spcPct val="0"/>
              </a:spcBef>
              <a:buClrTx/>
              <a:buSzTx/>
              <a:buFontTx/>
              <a:buNone/>
            </a:pPr>
            <a:r>
              <a:rPr lang="en-GB" altLang="en-US" sz="1800">
                <a:solidFill>
                  <a:schemeClr val="tx2"/>
                </a:solidFill>
                <a:latin typeface="Calibri" pitchFamily="34" charset="0"/>
              </a:rPr>
              <a:t>Data extraction</a:t>
            </a:r>
          </a:p>
        </p:txBody>
      </p:sp>
      <p:sp>
        <p:nvSpPr>
          <p:cNvPr id="1002502" name="Rectangle 6"/>
          <p:cNvSpPr>
            <a:spLocks noChangeArrowheads="1"/>
          </p:cNvSpPr>
          <p:nvPr/>
        </p:nvSpPr>
        <p:spPr bwMode="auto">
          <a:xfrm>
            <a:off x="4553427" y="3333274"/>
            <a:ext cx="3388995" cy="357188"/>
          </a:xfrm>
          <a:prstGeom prst="rect">
            <a:avLst/>
          </a:prstGeom>
          <a:noFill/>
          <a:ln w="2540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1439" tIns="45719" rIns="91439" bIns="45719" anchor="ctr"/>
          <a:lstStyle>
            <a:lvl1pPr eaLnBrk="0" hangingPunct="0">
              <a:spcBef>
                <a:spcPct val="20000"/>
              </a:spcBef>
              <a:buChar char="n"/>
              <a:defRPr sz="2800">
                <a:solidFill>
                  <a:schemeClr val="tx1"/>
                </a:solidFill>
                <a:latin typeface="Arial" charset="0"/>
              </a:defRPr>
            </a:lvl1pPr>
            <a:lvl2pPr marL="742950" indent="-285750" eaLnBrk="0" hangingPunct="0">
              <a:spcBef>
                <a:spcPct val="20000"/>
              </a:spcBef>
              <a:buClr>
                <a:schemeClr val="folHlink"/>
              </a:buClr>
              <a:buChar char="n"/>
              <a:defRPr sz="2400">
                <a:solidFill>
                  <a:schemeClr val="tx1"/>
                </a:solidFill>
                <a:latin typeface="Arial" charset="0"/>
              </a:defRPr>
            </a:lvl2pPr>
            <a:lvl3pPr marL="1143000" indent="-228600" eaLnBrk="0" hangingPunct="0">
              <a:spcBef>
                <a:spcPct val="20000"/>
              </a:spcBef>
              <a:buChar char="n"/>
              <a:defRPr sz="2000">
                <a:solidFill>
                  <a:schemeClr val="tx1"/>
                </a:solidFill>
                <a:latin typeface="Arial" charset="0"/>
              </a:defRPr>
            </a:lvl3pPr>
            <a:lvl4pPr marL="1600200" indent="-228600" eaLnBrk="0" hangingPunct="0">
              <a:spcBef>
                <a:spcPct val="20000"/>
              </a:spcBef>
              <a:buClr>
                <a:schemeClr val="folHlink"/>
              </a:buClr>
              <a:buChar char="n"/>
              <a:defRPr sz="2200">
                <a:solidFill>
                  <a:schemeClr val="tx1"/>
                </a:solidFill>
                <a:latin typeface="Verdana" pitchFamily="34" charset="0"/>
              </a:defRPr>
            </a:lvl4pPr>
            <a:lvl5pPr marL="2057400" indent="-228600" eaLnBrk="0" hangingPunct="0">
              <a:spcBef>
                <a:spcPct val="20000"/>
              </a:spcBef>
              <a:buChar char="n"/>
              <a:defRPr sz="2200">
                <a:solidFill>
                  <a:schemeClr val="tx1"/>
                </a:solidFill>
                <a:latin typeface="Verdan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9pPr>
          </a:lstStyle>
          <a:p>
            <a:pPr algn="ctr" eaLnBrk="1" hangingPunct="1">
              <a:lnSpc>
                <a:spcPct val="90000"/>
              </a:lnSpc>
              <a:spcBef>
                <a:spcPct val="0"/>
              </a:spcBef>
              <a:buClrTx/>
              <a:buSzTx/>
              <a:buFontTx/>
              <a:buNone/>
            </a:pPr>
            <a:r>
              <a:rPr lang="en-GB" altLang="en-US" sz="1800">
                <a:solidFill>
                  <a:schemeClr val="tx2"/>
                </a:solidFill>
                <a:latin typeface="Calibri" pitchFamily="34" charset="0"/>
              </a:rPr>
              <a:t>Risk of Bias Assessment</a:t>
            </a:r>
          </a:p>
        </p:txBody>
      </p:sp>
      <p:sp>
        <p:nvSpPr>
          <p:cNvPr id="1002503" name="Rectangle 7"/>
          <p:cNvSpPr>
            <a:spLocks noChangeArrowheads="1"/>
          </p:cNvSpPr>
          <p:nvPr/>
        </p:nvSpPr>
        <p:spPr bwMode="auto">
          <a:xfrm>
            <a:off x="4553427" y="4046220"/>
            <a:ext cx="3388995" cy="357188"/>
          </a:xfrm>
          <a:prstGeom prst="rect">
            <a:avLst/>
          </a:prstGeom>
          <a:noFill/>
          <a:ln w="2540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1439" tIns="45719" rIns="91439" bIns="45719" anchor="ctr"/>
          <a:lstStyle>
            <a:lvl1pPr eaLnBrk="0" hangingPunct="0">
              <a:spcBef>
                <a:spcPct val="20000"/>
              </a:spcBef>
              <a:buChar char="n"/>
              <a:defRPr sz="2800">
                <a:solidFill>
                  <a:schemeClr val="tx1"/>
                </a:solidFill>
                <a:latin typeface="Arial" charset="0"/>
              </a:defRPr>
            </a:lvl1pPr>
            <a:lvl2pPr marL="742950" indent="-285750" eaLnBrk="0" hangingPunct="0">
              <a:spcBef>
                <a:spcPct val="20000"/>
              </a:spcBef>
              <a:buClr>
                <a:schemeClr val="folHlink"/>
              </a:buClr>
              <a:buChar char="n"/>
              <a:defRPr sz="2400">
                <a:solidFill>
                  <a:schemeClr val="tx1"/>
                </a:solidFill>
                <a:latin typeface="Arial" charset="0"/>
              </a:defRPr>
            </a:lvl2pPr>
            <a:lvl3pPr marL="1143000" indent="-228600" eaLnBrk="0" hangingPunct="0">
              <a:spcBef>
                <a:spcPct val="20000"/>
              </a:spcBef>
              <a:buChar char="n"/>
              <a:defRPr sz="2000">
                <a:solidFill>
                  <a:schemeClr val="tx1"/>
                </a:solidFill>
                <a:latin typeface="Arial" charset="0"/>
              </a:defRPr>
            </a:lvl3pPr>
            <a:lvl4pPr marL="1600200" indent="-228600" eaLnBrk="0" hangingPunct="0">
              <a:spcBef>
                <a:spcPct val="20000"/>
              </a:spcBef>
              <a:buClr>
                <a:schemeClr val="folHlink"/>
              </a:buClr>
              <a:buChar char="n"/>
              <a:defRPr sz="2200">
                <a:solidFill>
                  <a:schemeClr val="tx1"/>
                </a:solidFill>
                <a:latin typeface="Verdana" pitchFamily="34" charset="0"/>
              </a:defRPr>
            </a:lvl4pPr>
            <a:lvl5pPr marL="2057400" indent="-228600" eaLnBrk="0" hangingPunct="0">
              <a:spcBef>
                <a:spcPct val="20000"/>
              </a:spcBef>
              <a:buChar char="n"/>
              <a:defRPr sz="2200">
                <a:solidFill>
                  <a:schemeClr val="tx1"/>
                </a:solidFill>
                <a:latin typeface="Verdan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9pPr>
          </a:lstStyle>
          <a:p>
            <a:pPr algn="ctr" eaLnBrk="1" hangingPunct="1">
              <a:lnSpc>
                <a:spcPct val="90000"/>
              </a:lnSpc>
              <a:spcBef>
                <a:spcPct val="0"/>
              </a:spcBef>
              <a:buClrTx/>
              <a:buSzTx/>
              <a:buFontTx/>
              <a:buNone/>
            </a:pPr>
            <a:r>
              <a:rPr lang="en-GB" altLang="en-US" sz="1800">
                <a:solidFill>
                  <a:schemeClr val="tx2"/>
                </a:solidFill>
                <a:latin typeface="Calibri" pitchFamily="34" charset="0"/>
              </a:rPr>
              <a:t>Data Synthesis &amp; Interpretation</a:t>
            </a:r>
          </a:p>
        </p:txBody>
      </p:sp>
      <p:sp>
        <p:nvSpPr>
          <p:cNvPr id="1002504" name="Rectangle 8"/>
          <p:cNvSpPr>
            <a:spLocks noChangeArrowheads="1"/>
          </p:cNvSpPr>
          <p:nvPr/>
        </p:nvSpPr>
        <p:spPr bwMode="auto">
          <a:xfrm>
            <a:off x="4534853" y="4757738"/>
            <a:ext cx="3388995" cy="357188"/>
          </a:xfrm>
          <a:prstGeom prst="rect">
            <a:avLst/>
          </a:prstGeom>
          <a:noFill/>
          <a:ln w="2540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1439" tIns="45719" rIns="91439" bIns="45719" anchor="ctr"/>
          <a:lstStyle>
            <a:lvl1pPr eaLnBrk="0" hangingPunct="0">
              <a:spcBef>
                <a:spcPct val="20000"/>
              </a:spcBef>
              <a:buChar char="n"/>
              <a:defRPr sz="2800">
                <a:solidFill>
                  <a:schemeClr val="tx1"/>
                </a:solidFill>
                <a:latin typeface="Arial" charset="0"/>
              </a:defRPr>
            </a:lvl1pPr>
            <a:lvl2pPr marL="742950" indent="-285750" eaLnBrk="0" hangingPunct="0">
              <a:spcBef>
                <a:spcPct val="20000"/>
              </a:spcBef>
              <a:buClr>
                <a:schemeClr val="folHlink"/>
              </a:buClr>
              <a:buChar char="n"/>
              <a:defRPr sz="2400">
                <a:solidFill>
                  <a:schemeClr val="tx1"/>
                </a:solidFill>
                <a:latin typeface="Arial" charset="0"/>
              </a:defRPr>
            </a:lvl2pPr>
            <a:lvl3pPr marL="1143000" indent="-228600" eaLnBrk="0" hangingPunct="0">
              <a:spcBef>
                <a:spcPct val="20000"/>
              </a:spcBef>
              <a:buChar char="n"/>
              <a:defRPr sz="2000">
                <a:solidFill>
                  <a:schemeClr val="tx1"/>
                </a:solidFill>
                <a:latin typeface="Arial" charset="0"/>
              </a:defRPr>
            </a:lvl3pPr>
            <a:lvl4pPr marL="1600200" indent="-228600" eaLnBrk="0" hangingPunct="0">
              <a:spcBef>
                <a:spcPct val="20000"/>
              </a:spcBef>
              <a:buClr>
                <a:schemeClr val="folHlink"/>
              </a:buClr>
              <a:buChar char="n"/>
              <a:defRPr sz="2200">
                <a:solidFill>
                  <a:schemeClr val="tx1"/>
                </a:solidFill>
                <a:latin typeface="Verdana" pitchFamily="34" charset="0"/>
              </a:defRPr>
            </a:lvl4pPr>
            <a:lvl5pPr marL="2057400" indent="-228600" eaLnBrk="0" hangingPunct="0">
              <a:spcBef>
                <a:spcPct val="20000"/>
              </a:spcBef>
              <a:buChar char="n"/>
              <a:defRPr sz="2200">
                <a:solidFill>
                  <a:schemeClr val="tx1"/>
                </a:solidFill>
                <a:latin typeface="Verdan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9pPr>
          </a:lstStyle>
          <a:p>
            <a:pPr algn="ctr" eaLnBrk="1" hangingPunct="1">
              <a:lnSpc>
                <a:spcPct val="90000"/>
              </a:lnSpc>
              <a:spcBef>
                <a:spcPct val="0"/>
              </a:spcBef>
              <a:buClrTx/>
              <a:buSzTx/>
              <a:buFontTx/>
              <a:buNone/>
            </a:pPr>
            <a:r>
              <a:rPr lang="en-GB" altLang="en-US" sz="1800">
                <a:solidFill>
                  <a:schemeClr val="tx2"/>
                </a:solidFill>
                <a:latin typeface="Calibri" pitchFamily="34" charset="0"/>
              </a:rPr>
              <a:t>Conclusions &amp; Recommendations</a:t>
            </a:r>
          </a:p>
        </p:txBody>
      </p:sp>
      <p:sp>
        <p:nvSpPr>
          <p:cNvPr id="1002505" name="Rectangle 9"/>
          <p:cNvSpPr>
            <a:spLocks noChangeArrowheads="1"/>
          </p:cNvSpPr>
          <p:nvPr/>
        </p:nvSpPr>
        <p:spPr bwMode="auto">
          <a:xfrm>
            <a:off x="4553427" y="5437823"/>
            <a:ext cx="3388995" cy="357188"/>
          </a:xfrm>
          <a:prstGeom prst="rect">
            <a:avLst/>
          </a:prstGeom>
          <a:noFill/>
          <a:ln w="2540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91439" tIns="45719" rIns="91439" bIns="45719" anchor="ctr"/>
          <a:lstStyle>
            <a:lvl1pPr eaLnBrk="0" hangingPunct="0">
              <a:spcBef>
                <a:spcPct val="20000"/>
              </a:spcBef>
              <a:buChar char="n"/>
              <a:defRPr sz="2800">
                <a:solidFill>
                  <a:schemeClr val="tx1"/>
                </a:solidFill>
                <a:latin typeface="Arial" charset="0"/>
              </a:defRPr>
            </a:lvl1pPr>
            <a:lvl2pPr marL="742950" indent="-285750" eaLnBrk="0" hangingPunct="0">
              <a:spcBef>
                <a:spcPct val="20000"/>
              </a:spcBef>
              <a:buClr>
                <a:schemeClr val="folHlink"/>
              </a:buClr>
              <a:buChar char="n"/>
              <a:defRPr sz="2400">
                <a:solidFill>
                  <a:schemeClr val="tx1"/>
                </a:solidFill>
                <a:latin typeface="Arial" charset="0"/>
              </a:defRPr>
            </a:lvl2pPr>
            <a:lvl3pPr marL="1143000" indent="-228600" eaLnBrk="0" hangingPunct="0">
              <a:spcBef>
                <a:spcPct val="20000"/>
              </a:spcBef>
              <a:buChar char="n"/>
              <a:defRPr sz="2000">
                <a:solidFill>
                  <a:schemeClr val="tx1"/>
                </a:solidFill>
                <a:latin typeface="Arial" charset="0"/>
              </a:defRPr>
            </a:lvl3pPr>
            <a:lvl4pPr marL="1600200" indent="-228600" eaLnBrk="0" hangingPunct="0">
              <a:spcBef>
                <a:spcPct val="20000"/>
              </a:spcBef>
              <a:buClr>
                <a:schemeClr val="folHlink"/>
              </a:buClr>
              <a:buChar char="n"/>
              <a:defRPr sz="2200">
                <a:solidFill>
                  <a:schemeClr val="tx1"/>
                </a:solidFill>
                <a:latin typeface="Verdana" pitchFamily="34" charset="0"/>
              </a:defRPr>
            </a:lvl4pPr>
            <a:lvl5pPr marL="2057400" indent="-228600" eaLnBrk="0" hangingPunct="0">
              <a:spcBef>
                <a:spcPct val="20000"/>
              </a:spcBef>
              <a:buChar char="n"/>
              <a:defRPr sz="2200">
                <a:solidFill>
                  <a:schemeClr val="tx1"/>
                </a:solidFill>
                <a:latin typeface="Verdan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9pPr>
          </a:lstStyle>
          <a:p>
            <a:pPr algn="ctr" eaLnBrk="1" hangingPunct="1">
              <a:lnSpc>
                <a:spcPct val="90000"/>
              </a:lnSpc>
              <a:spcBef>
                <a:spcPct val="0"/>
              </a:spcBef>
              <a:buClrTx/>
              <a:buSzTx/>
              <a:buFontTx/>
              <a:buNone/>
            </a:pPr>
            <a:r>
              <a:rPr lang="en-GB" altLang="en-US" sz="1800">
                <a:solidFill>
                  <a:schemeClr val="tx2"/>
                </a:solidFill>
                <a:latin typeface="Calibri" pitchFamily="34" charset="0"/>
              </a:rPr>
              <a:t>Write Review Report</a:t>
            </a:r>
          </a:p>
        </p:txBody>
      </p:sp>
      <p:sp>
        <p:nvSpPr>
          <p:cNvPr id="1002506" name="Line 10"/>
          <p:cNvSpPr>
            <a:spLocks noChangeShapeType="1"/>
          </p:cNvSpPr>
          <p:nvPr/>
        </p:nvSpPr>
        <p:spPr bwMode="auto">
          <a:xfrm>
            <a:off x="6237922" y="1583055"/>
            <a:ext cx="0" cy="324327"/>
          </a:xfrm>
          <a:prstGeom prst="line">
            <a:avLst/>
          </a:prstGeom>
          <a:noFill/>
          <a:ln w="22225">
            <a:solidFill>
              <a:schemeClr val="folHlink"/>
            </a:solidFill>
            <a:round/>
            <a:headEnd/>
            <a:tailEnd type="triangle" w="med" len="med"/>
          </a:ln>
          <a:effectLst/>
        </p:spPr>
        <p:txBody>
          <a:bodyPr lIns="91439" tIns="45719" rIns="91439" bIns="45719" anchor="ctr">
            <a:spAutoFit/>
          </a:bodyPr>
          <a:lstStyle/>
          <a:p>
            <a:pPr>
              <a:defRPr/>
            </a:pPr>
            <a:endParaRPr lang="en-GB"/>
          </a:p>
        </p:txBody>
      </p:sp>
      <p:sp>
        <p:nvSpPr>
          <p:cNvPr id="1002507" name="Line 11"/>
          <p:cNvSpPr>
            <a:spLocks noChangeShapeType="1"/>
          </p:cNvSpPr>
          <p:nvPr/>
        </p:nvSpPr>
        <p:spPr bwMode="auto">
          <a:xfrm>
            <a:off x="6237922" y="870109"/>
            <a:ext cx="0" cy="324326"/>
          </a:xfrm>
          <a:prstGeom prst="line">
            <a:avLst/>
          </a:prstGeom>
          <a:noFill/>
          <a:ln w="22225">
            <a:solidFill>
              <a:schemeClr val="folHlink"/>
            </a:solidFill>
            <a:round/>
            <a:headEnd/>
            <a:tailEnd type="triangle" w="med" len="med"/>
          </a:ln>
          <a:effectLst/>
        </p:spPr>
        <p:txBody>
          <a:bodyPr lIns="91439" tIns="45719" rIns="91439" bIns="45719" anchor="ctr">
            <a:spAutoFit/>
          </a:bodyPr>
          <a:lstStyle/>
          <a:p>
            <a:pPr>
              <a:defRPr/>
            </a:pPr>
            <a:endParaRPr lang="en-GB"/>
          </a:p>
        </p:txBody>
      </p:sp>
      <p:sp>
        <p:nvSpPr>
          <p:cNvPr id="1002508" name="Line 12"/>
          <p:cNvSpPr>
            <a:spLocks noChangeShapeType="1"/>
          </p:cNvSpPr>
          <p:nvPr/>
        </p:nvSpPr>
        <p:spPr bwMode="auto">
          <a:xfrm>
            <a:off x="6237922" y="2296002"/>
            <a:ext cx="0" cy="324326"/>
          </a:xfrm>
          <a:prstGeom prst="line">
            <a:avLst/>
          </a:prstGeom>
          <a:noFill/>
          <a:ln w="22225">
            <a:solidFill>
              <a:schemeClr val="folHlink"/>
            </a:solidFill>
            <a:round/>
            <a:headEnd/>
            <a:tailEnd type="triangle" w="med" len="med"/>
          </a:ln>
          <a:effectLst/>
        </p:spPr>
        <p:txBody>
          <a:bodyPr lIns="91439" tIns="45719" rIns="91439" bIns="45719" anchor="ctr">
            <a:spAutoFit/>
          </a:bodyPr>
          <a:lstStyle/>
          <a:p>
            <a:pPr>
              <a:defRPr/>
            </a:pPr>
            <a:endParaRPr lang="en-GB"/>
          </a:p>
        </p:txBody>
      </p:sp>
      <p:sp>
        <p:nvSpPr>
          <p:cNvPr id="1002509" name="Line 13"/>
          <p:cNvSpPr>
            <a:spLocks noChangeShapeType="1"/>
          </p:cNvSpPr>
          <p:nvPr/>
        </p:nvSpPr>
        <p:spPr bwMode="auto">
          <a:xfrm>
            <a:off x="6237922" y="3008948"/>
            <a:ext cx="0" cy="324327"/>
          </a:xfrm>
          <a:prstGeom prst="line">
            <a:avLst/>
          </a:prstGeom>
          <a:noFill/>
          <a:ln w="22225">
            <a:solidFill>
              <a:schemeClr val="folHlink"/>
            </a:solidFill>
            <a:round/>
            <a:headEnd/>
            <a:tailEnd type="triangle" w="med" len="med"/>
          </a:ln>
          <a:effectLst/>
        </p:spPr>
        <p:txBody>
          <a:bodyPr lIns="91439" tIns="45719" rIns="91439" bIns="45719" anchor="ctr">
            <a:spAutoFit/>
          </a:bodyPr>
          <a:lstStyle/>
          <a:p>
            <a:pPr>
              <a:defRPr/>
            </a:pPr>
            <a:endParaRPr lang="en-GB"/>
          </a:p>
        </p:txBody>
      </p:sp>
      <p:sp>
        <p:nvSpPr>
          <p:cNvPr id="1002510" name="Line 14"/>
          <p:cNvSpPr>
            <a:spLocks noChangeShapeType="1"/>
          </p:cNvSpPr>
          <p:nvPr/>
        </p:nvSpPr>
        <p:spPr bwMode="auto">
          <a:xfrm>
            <a:off x="6237922" y="3721894"/>
            <a:ext cx="0" cy="324326"/>
          </a:xfrm>
          <a:prstGeom prst="line">
            <a:avLst/>
          </a:prstGeom>
          <a:noFill/>
          <a:ln w="22225">
            <a:solidFill>
              <a:schemeClr val="folHlink"/>
            </a:solidFill>
            <a:round/>
            <a:headEnd/>
            <a:tailEnd type="triangle" w="med" len="med"/>
          </a:ln>
          <a:effectLst/>
        </p:spPr>
        <p:txBody>
          <a:bodyPr lIns="91439" tIns="45719" rIns="91439" bIns="45719" anchor="ctr">
            <a:spAutoFit/>
          </a:bodyPr>
          <a:lstStyle/>
          <a:p>
            <a:pPr>
              <a:defRPr/>
            </a:pPr>
            <a:endParaRPr lang="en-GB"/>
          </a:p>
        </p:txBody>
      </p:sp>
      <p:sp>
        <p:nvSpPr>
          <p:cNvPr id="1002511" name="Line 15"/>
          <p:cNvSpPr>
            <a:spLocks noChangeShapeType="1"/>
          </p:cNvSpPr>
          <p:nvPr/>
        </p:nvSpPr>
        <p:spPr bwMode="auto">
          <a:xfrm>
            <a:off x="6237922" y="4433412"/>
            <a:ext cx="0" cy="324326"/>
          </a:xfrm>
          <a:prstGeom prst="line">
            <a:avLst/>
          </a:prstGeom>
          <a:noFill/>
          <a:ln w="22225">
            <a:solidFill>
              <a:schemeClr val="folHlink"/>
            </a:solidFill>
            <a:round/>
            <a:headEnd/>
            <a:tailEnd type="triangle" w="med" len="med"/>
          </a:ln>
          <a:effectLst/>
        </p:spPr>
        <p:txBody>
          <a:bodyPr lIns="91439" tIns="45719" rIns="91439" bIns="45719" anchor="ctr">
            <a:spAutoFit/>
          </a:bodyPr>
          <a:lstStyle/>
          <a:p>
            <a:pPr>
              <a:defRPr/>
            </a:pPr>
            <a:endParaRPr lang="en-GB"/>
          </a:p>
        </p:txBody>
      </p:sp>
      <p:sp>
        <p:nvSpPr>
          <p:cNvPr id="1002512" name="Line 16"/>
          <p:cNvSpPr>
            <a:spLocks noChangeShapeType="1"/>
          </p:cNvSpPr>
          <p:nvPr/>
        </p:nvSpPr>
        <p:spPr bwMode="auto">
          <a:xfrm>
            <a:off x="6237922" y="5113497"/>
            <a:ext cx="0" cy="324326"/>
          </a:xfrm>
          <a:prstGeom prst="line">
            <a:avLst/>
          </a:prstGeom>
          <a:noFill/>
          <a:ln w="22225">
            <a:solidFill>
              <a:schemeClr val="folHlink"/>
            </a:solidFill>
            <a:round/>
            <a:headEnd/>
            <a:tailEnd type="triangle" w="med" len="med"/>
          </a:ln>
          <a:effectLst/>
        </p:spPr>
        <p:txBody>
          <a:bodyPr lIns="91439" tIns="45719" rIns="91439" bIns="45719" anchor="ctr">
            <a:spAutoFit/>
          </a:bodyPr>
          <a:lstStyle/>
          <a:p>
            <a:pPr>
              <a:defRPr/>
            </a:pPr>
            <a:endParaRPr lang="en-GB"/>
          </a:p>
        </p:txBody>
      </p:sp>
      <p:sp>
        <p:nvSpPr>
          <p:cNvPr id="11281" name="Rectangle 17"/>
          <p:cNvSpPr>
            <a:spLocks noChangeArrowheads="1"/>
          </p:cNvSpPr>
          <p:nvPr/>
        </p:nvSpPr>
        <p:spPr bwMode="auto">
          <a:xfrm>
            <a:off x="230029" y="1095852"/>
            <a:ext cx="3759041" cy="278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spcBef>
                <a:spcPct val="20000"/>
              </a:spcBef>
              <a:buChar char="n"/>
              <a:defRPr sz="2800">
                <a:solidFill>
                  <a:schemeClr val="tx1"/>
                </a:solidFill>
                <a:latin typeface="Arial" charset="0"/>
              </a:defRPr>
            </a:lvl1pPr>
            <a:lvl2pPr marL="742950" indent="-285750" eaLnBrk="0" hangingPunct="0">
              <a:spcBef>
                <a:spcPct val="20000"/>
              </a:spcBef>
              <a:buClr>
                <a:schemeClr val="folHlink"/>
              </a:buClr>
              <a:buChar char="n"/>
              <a:defRPr sz="2400">
                <a:solidFill>
                  <a:schemeClr val="tx1"/>
                </a:solidFill>
                <a:latin typeface="Arial" charset="0"/>
              </a:defRPr>
            </a:lvl2pPr>
            <a:lvl3pPr marL="1143000" indent="-228600" eaLnBrk="0" hangingPunct="0">
              <a:spcBef>
                <a:spcPct val="20000"/>
              </a:spcBef>
              <a:buChar char="n"/>
              <a:defRPr sz="2000">
                <a:solidFill>
                  <a:schemeClr val="tx1"/>
                </a:solidFill>
                <a:latin typeface="Arial" charset="0"/>
              </a:defRPr>
            </a:lvl3pPr>
            <a:lvl4pPr marL="1600200" indent="-228600" eaLnBrk="0" hangingPunct="0">
              <a:spcBef>
                <a:spcPct val="20000"/>
              </a:spcBef>
              <a:buClr>
                <a:schemeClr val="folHlink"/>
              </a:buClr>
              <a:buChar char="n"/>
              <a:defRPr sz="2200">
                <a:solidFill>
                  <a:schemeClr val="tx1"/>
                </a:solidFill>
                <a:latin typeface="Verdana" pitchFamily="34" charset="0"/>
              </a:defRPr>
            </a:lvl4pPr>
            <a:lvl5pPr marL="2057400" indent="-228600" eaLnBrk="0" hangingPunct="0">
              <a:spcBef>
                <a:spcPct val="20000"/>
              </a:spcBef>
              <a:buChar char="n"/>
              <a:defRPr sz="2200">
                <a:solidFill>
                  <a:schemeClr val="tx1"/>
                </a:solidFill>
                <a:latin typeface="Verdan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200">
                <a:solidFill>
                  <a:schemeClr val="tx1"/>
                </a:solidFill>
                <a:latin typeface="Verdana" pitchFamily="34" charset="0"/>
              </a:defRPr>
            </a:lvl9pPr>
          </a:lstStyle>
          <a:p>
            <a:pPr algn="ctr" eaLnBrk="1" hangingPunct="1">
              <a:lnSpc>
                <a:spcPct val="100000"/>
              </a:lnSpc>
              <a:spcBef>
                <a:spcPct val="5000"/>
              </a:spcBef>
              <a:spcAft>
                <a:spcPct val="5000"/>
              </a:spcAft>
              <a:buFont typeface="Wingdings" pitchFamily="2" charset="2"/>
              <a:buNone/>
            </a:pPr>
            <a:r>
              <a:rPr lang="en-GB" altLang="zh-CN" sz="3200">
                <a:solidFill>
                  <a:schemeClr val="tx2"/>
                </a:solidFill>
                <a:latin typeface="Calibri" pitchFamily="34" charset="0"/>
                <a:ea typeface="SimSun" pitchFamily="2" charset="-122"/>
              </a:rPr>
              <a:t>Key stages in</a:t>
            </a:r>
          </a:p>
          <a:p>
            <a:pPr algn="ctr" eaLnBrk="1" hangingPunct="1">
              <a:lnSpc>
                <a:spcPct val="100000"/>
              </a:lnSpc>
              <a:spcBef>
                <a:spcPct val="5000"/>
              </a:spcBef>
              <a:spcAft>
                <a:spcPct val="5000"/>
              </a:spcAft>
              <a:buFont typeface="Wingdings" pitchFamily="2" charset="2"/>
              <a:buNone/>
            </a:pPr>
            <a:r>
              <a:rPr lang="en-GB" altLang="zh-CN" sz="3200">
                <a:solidFill>
                  <a:schemeClr val="tx2"/>
                </a:solidFill>
                <a:latin typeface="Calibri" pitchFamily="34" charset="0"/>
                <a:ea typeface="SimSun" pitchFamily="2" charset="-122"/>
              </a:rPr>
              <a:t>conducting a</a:t>
            </a:r>
          </a:p>
          <a:p>
            <a:pPr algn="ctr" eaLnBrk="1" hangingPunct="1">
              <a:lnSpc>
                <a:spcPct val="100000"/>
              </a:lnSpc>
              <a:spcBef>
                <a:spcPct val="5000"/>
              </a:spcBef>
              <a:spcAft>
                <a:spcPct val="5000"/>
              </a:spcAft>
              <a:buFont typeface="Wingdings" pitchFamily="2" charset="2"/>
              <a:buNone/>
            </a:pPr>
            <a:r>
              <a:rPr lang="en-GB" altLang="zh-CN" sz="3200">
                <a:solidFill>
                  <a:schemeClr val="tx2"/>
                </a:solidFill>
                <a:latin typeface="Calibri" pitchFamily="34" charset="0"/>
                <a:ea typeface="SimSun" pitchFamily="2" charset="-122"/>
              </a:rPr>
              <a:t>systematic review</a:t>
            </a:r>
          </a:p>
        </p:txBody>
      </p:sp>
      <p:grpSp>
        <p:nvGrpSpPr>
          <p:cNvPr id="18" name="Group 4"/>
          <p:cNvGrpSpPr>
            <a:grpSpLocks/>
          </p:cNvGrpSpPr>
          <p:nvPr/>
        </p:nvGrpSpPr>
        <p:grpSpPr bwMode="auto">
          <a:xfrm>
            <a:off x="0" y="6092825"/>
            <a:ext cx="9144000" cy="865188"/>
            <a:chOff x="-114" y="3838"/>
            <a:chExt cx="6033" cy="545"/>
          </a:xfrm>
        </p:grpSpPr>
        <p:sp>
          <p:nvSpPr>
            <p:cNvPr id="19"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20"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394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Formulate review question</a:t>
            </a:r>
          </a:p>
        </p:txBody>
      </p:sp>
      <p:sp>
        <p:nvSpPr>
          <p:cNvPr id="4099" name="Rectangle 3"/>
          <p:cNvSpPr>
            <a:spLocks noGrp="1" noChangeArrowheads="1"/>
          </p:cNvSpPr>
          <p:nvPr>
            <p:ph type="body" idx="1"/>
          </p:nvPr>
        </p:nvSpPr>
        <p:spPr>
          <a:xfrm>
            <a:off x="755576" y="476671"/>
            <a:ext cx="8157592" cy="5516141"/>
          </a:xfrm>
        </p:spPr>
        <p:txBody>
          <a:bodyPr/>
          <a:lstStyle/>
          <a:p>
            <a:pPr marL="0" indent="0" eaLnBrk="1" hangingPunct="1">
              <a:spcBef>
                <a:spcPct val="50000"/>
              </a:spcBef>
              <a:buNone/>
              <a:defRPr/>
            </a:pPr>
            <a:r>
              <a:rPr kumimoji="1" lang="en-GB">
                <a:solidFill>
                  <a:srgbClr val="262673"/>
                </a:solidFill>
                <a:latin typeface="Calibri" charset="0"/>
                <a:cs typeface="Calibri" charset="0"/>
              </a:rPr>
              <a:t>PICo</a:t>
            </a:r>
          </a:p>
          <a:p>
            <a:pPr eaLnBrk="1" hangingPunct="1">
              <a:spcBef>
                <a:spcPct val="50000"/>
              </a:spcBef>
              <a:defRPr/>
            </a:pPr>
            <a:r>
              <a:rPr kumimoji="1" lang="en-GB" sz="1800" b="1" u="sng">
                <a:solidFill>
                  <a:srgbClr val="FF0000"/>
                </a:solidFill>
                <a:latin typeface="Calibri" charset="0"/>
                <a:cs typeface="Calibri" charset="0"/>
              </a:rPr>
              <a:t>P</a:t>
            </a:r>
            <a:r>
              <a:rPr kumimoji="1" lang="en-GB" sz="1800">
                <a:solidFill>
                  <a:srgbClr val="262673"/>
                </a:solidFill>
                <a:latin typeface="Calibri" charset="0"/>
                <a:cs typeface="Calibri" charset="0"/>
              </a:rPr>
              <a:t>opulation</a:t>
            </a:r>
          </a:p>
          <a:p>
            <a:pPr eaLnBrk="1" hangingPunct="1">
              <a:spcBef>
                <a:spcPct val="50000"/>
              </a:spcBef>
              <a:defRPr/>
            </a:pPr>
            <a:r>
              <a:rPr kumimoji="1" lang="en-GB" sz="1800">
                <a:solidFill>
                  <a:srgbClr val="262673"/>
                </a:solidFill>
                <a:latin typeface="Calibri" charset="0"/>
                <a:cs typeface="Calibri" charset="0"/>
              </a:rPr>
              <a:t>Phenomena of </a:t>
            </a:r>
            <a:r>
              <a:rPr kumimoji="1" lang="en-GB" sz="1800" b="1" u="sng">
                <a:solidFill>
                  <a:srgbClr val="FF0000"/>
                </a:solidFill>
                <a:latin typeface="Calibri" charset="0"/>
                <a:cs typeface="Calibri" charset="0"/>
              </a:rPr>
              <a:t>I</a:t>
            </a:r>
            <a:r>
              <a:rPr kumimoji="1" lang="en-GB" sz="1800">
                <a:solidFill>
                  <a:srgbClr val="262673"/>
                </a:solidFill>
                <a:latin typeface="Calibri" charset="0"/>
                <a:cs typeface="Calibri" charset="0"/>
              </a:rPr>
              <a:t>nterest</a:t>
            </a:r>
          </a:p>
          <a:p>
            <a:pPr eaLnBrk="1" hangingPunct="1">
              <a:spcBef>
                <a:spcPct val="50000"/>
              </a:spcBef>
              <a:defRPr/>
            </a:pPr>
            <a:r>
              <a:rPr kumimoji="1" lang="en-GB" sz="1800" b="1" u="sng">
                <a:solidFill>
                  <a:srgbClr val="FF0000"/>
                </a:solidFill>
                <a:latin typeface="Calibri" charset="0"/>
                <a:cs typeface="Calibri" charset="0"/>
              </a:rPr>
              <a:t>Co</a:t>
            </a:r>
            <a:r>
              <a:rPr kumimoji="1" lang="en-GB" sz="1800">
                <a:solidFill>
                  <a:srgbClr val="262673"/>
                </a:solidFill>
                <a:latin typeface="Calibri" charset="0"/>
                <a:cs typeface="Calibri" charset="0"/>
              </a:rPr>
              <a:t>ntext</a:t>
            </a:r>
          </a:p>
          <a:p>
            <a:pPr eaLnBrk="1" hangingPunct="1">
              <a:spcBef>
                <a:spcPct val="50000"/>
              </a:spcBef>
              <a:defRPr/>
            </a:pPr>
            <a:endParaRPr kumimoji="1" lang="en-GB" sz="1800">
              <a:solidFill>
                <a:srgbClr val="262673"/>
              </a:solidFill>
              <a:latin typeface="Calibri" charset="0"/>
              <a:cs typeface="Calibri" charset="0"/>
            </a:endParaRPr>
          </a:p>
          <a:p>
            <a:pPr eaLnBrk="1" hangingPunct="1">
              <a:spcBef>
                <a:spcPct val="50000"/>
              </a:spcBef>
              <a:defRPr/>
            </a:pPr>
            <a:endParaRPr kumimoji="1" lang="en-GB" sz="1800">
              <a:solidFill>
                <a:srgbClr val="262673"/>
              </a:solidFill>
              <a:latin typeface="Calibri" charset="0"/>
              <a:cs typeface="Calibri" charset="0"/>
            </a:endParaRPr>
          </a:p>
          <a:p>
            <a:pPr marL="0" indent="0" eaLnBrk="1" hangingPunct="1">
              <a:spcBef>
                <a:spcPct val="50000"/>
              </a:spcBef>
              <a:buNone/>
              <a:defRPr/>
            </a:pPr>
            <a:r>
              <a:rPr kumimoji="1" lang="en-GB" sz="1800" u="sng">
                <a:solidFill>
                  <a:srgbClr val="262673"/>
                </a:solidFill>
                <a:latin typeface="Calibri" charset="0"/>
                <a:cs typeface="Calibri" charset="0"/>
              </a:rPr>
              <a:t>Example</a:t>
            </a:r>
          </a:p>
          <a:p>
            <a:pPr eaLnBrk="1" hangingPunct="1">
              <a:spcBef>
                <a:spcPct val="50000"/>
              </a:spcBef>
              <a:defRPr/>
            </a:pPr>
            <a:r>
              <a:rPr kumimoji="1" lang="en-GB" sz="1800">
                <a:solidFill>
                  <a:srgbClr val="262673"/>
                </a:solidFill>
                <a:latin typeface="Calibri" charset="0"/>
                <a:cs typeface="Calibri" charset="0"/>
              </a:rPr>
              <a:t>What are </a:t>
            </a:r>
            <a:r>
              <a:rPr kumimoji="1" lang="en-GB" sz="1800">
                <a:solidFill>
                  <a:srgbClr val="FF0000"/>
                </a:solidFill>
                <a:latin typeface="Calibri" charset="0"/>
                <a:cs typeface="Calibri" charset="0"/>
              </a:rPr>
              <a:t>patients’, their carers’, and healthcare professionals’ </a:t>
            </a:r>
            <a:r>
              <a:rPr kumimoji="1" lang="en-GB" sz="1800">
                <a:solidFill>
                  <a:srgbClr val="00B0F0"/>
                </a:solidFill>
                <a:latin typeface="Calibri" charset="0"/>
                <a:cs typeface="Calibri" charset="0"/>
              </a:rPr>
              <a:t>perceptions of and/or experiences with </a:t>
            </a:r>
            <a:r>
              <a:rPr kumimoji="1" lang="en-GB" sz="1800">
                <a:solidFill>
                  <a:srgbClr val="FFC000"/>
                </a:solidFill>
                <a:latin typeface="Calibri" charset="0"/>
                <a:cs typeface="Calibri" charset="0"/>
              </a:rPr>
              <a:t>robotic interventions </a:t>
            </a:r>
            <a:r>
              <a:rPr kumimoji="1" lang="en-GB" sz="1800">
                <a:solidFill>
                  <a:srgbClr val="262673"/>
                </a:solidFill>
                <a:latin typeface="Calibri" charset="0"/>
                <a:cs typeface="Calibri" charset="0"/>
              </a:rPr>
              <a:t>in </a:t>
            </a:r>
            <a:r>
              <a:rPr kumimoji="1" lang="en-GB" sz="1800">
                <a:solidFill>
                  <a:srgbClr val="FF0000"/>
                </a:solidFill>
                <a:latin typeface="Calibri" charset="0"/>
                <a:cs typeface="Calibri" charset="0"/>
              </a:rPr>
              <a:t>motor rehabilitation</a:t>
            </a:r>
            <a:r>
              <a:rPr kumimoji="1" lang="en-GB" sz="1800">
                <a:solidFill>
                  <a:srgbClr val="262673"/>
                </a:solidFill>
                <a:latin typeface="Calibri" charset="0"/>
                <a:cs typeface="Calibri" charset="0"/>
              </a:rPr>
              <a:t>? </a:t>
            </a:r>
            <a:endParaRPr kumimoji="1" lang="en-GB" sz="10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1185234" y="5195595"/>
            <a:ext cx="1512168" cy="338554"/>
          </a:xfrm>
          <a:prstGeom prst="rect">
            <a:avLst/>
          </a:prstGeom>
          <a:solidFill>
            <a:srgbClr val="FF0000"/>
          </a:solidFill>
        </p:spPr>
        <p:txBody>
          <a:bodyPr wrap="square" rtlCol="0" anchor="ctr">
            <a:spAutoFit/>
          </a:bodyPr>
          <a:lstStyle/>
          <a:p>
            <a:pPr algn="ctr"/>
            <a:r>
              <a:rPr lang="en-GB" u="sng">
                <a:solidFill>
                  <a:schemeClr val="accent3"/>
                </a:solidFill>
                <a:latin typeface="Calibri" panose="020F0502020204030204" pitchFamily="34" charset="0"/>
              </a:rPr>
              <a:t>P</a:t>
            </a:r>
            <a:r>
              <a:rPr lang="en-GB" b="0">
                <a:solidFill>
                  <a:schemeClr val="accent3"/>
                </a:solidFill>
                <a:latin typeface="Calibri" panose="020F0502020204030204" pitchFamily="34" charset="0"/>
              </a:rPr>
              <a:t>opulation</a:t>
            </a:r>
          </a:p>
        </p:txBody>
      </p:sp>
      <p:sp>
        <p:nvSpPr>
          <p:cNvPr id="10" name="TextBox 9"/>
          <p:cNvSpPr txBox="1"/>
          <p:nvPr/>
        </p:nvSpPr>
        <p:spPr>
          <a:xfrm>
            <a:off x="3443046" y="5195595"/>
            <a:ext cx="2257908" cy="338554"/>
          </a:xfrm>
          <a:prstGeom prst="rect">
            <a:avLst/>
          </a:prstGeom>
          <a:solidFill>
            <a:srgbClr val="00B0F0"/>
          </a:solidFill>
        </p:spPr>
        <p:txBody>
          <a:bodyPr wrap="square" rtlCol="0" anchor="ctr">
            <a:spAutoFit/>
          </a:bodyPr>
          <a:lstStyle/>
          <a:p>
            <a:pPr algn="ctr"/>
            <a:r>
              <a:rPr lang="en-GB" b="0">
                <a:solidFill>
                  <a:schemeClr val="accent3"/>
                </a:solidFill>
                <a:latin typeface="Calibri" panose="020F0502020204030204" pitchFamily="34" charset="0"/>
              </a:rPr>
              <a:t>Phenomena of </a:t>
            </a:r>
            <a:r>
              <a:rPr lang="en-GB" u="sng">
                <a:solidFill>
                  <a:schemeClr val="accent3"/>
                </a:solidFill>
                <a:latin typeface="Calibri" panose="020F0502020204030204" pitchFamily="34" charset="0"/>
              </a:rPr>
              <a:t>I</a:t>
            </a:r>
            <a:r>
              <a:rPr lang="en-GB" b="0">
                <a:solidFill>
                  <a:schemeClr val="accent3"/>
                </a:solidFill>
                <a:latin typeface="Calibri" panose="020F0502020204030204" pitchFamily="34" charset="0"/>
              </a:rPr>
              <a:t>nterest</a:t>
            </a:r>
          </a:p>
        </p:txBody>
      </p:sp>
      <p:sp>
        <p:nvSpPr>
          <p:cNvPr id="12" name="TextBox 11"/>
          <p:cNvSpPr txBox="1"/>
          <p:nvPr/>
        </p:nvSpPr>
        <p:spPr>
          <a:xfrm>
            <a:off x="6566077" y="5195595"/>
            <a:ext cx="1512168" cy="338554"/>
          </a:xfrm>
          <a:prstGeom prst="rect">
            <a:avLst/>
          </a:prstGeom>
          <a:solidFill>
            <a:srgbClr val="FFC000"/>
          </a:solidFill>
        </p:spPr>
        <p:txBody>
          <a:bodyPr wrap="square" rtlCol="0" anchor="ctr">
            <a:spAutoFit/>
          </a:bodyPr>
          <a:lstStyle/>
          <a:p>
            <a:pPr algn="ctr"/>
            <a:r>
              <a:rPr lang="en-GB" u="sng">
                <a:solidFill>
                  <a:schemeClr val="accent3"/>
                </a:solidFill>
                <a:latin typeface="Calibri" panose="020F0502020204030204" pitchFamily="34" charset="0"/>
              </a:rPr>
              <a:t>Co</a:t>
            </a:r>
            <a:r>
              <a:rPr lang="en-GB" b="0">
                <a:solidFill>
                  <a:schemeClr val="accent3"/>
                </a:solidFill>
                <a:latin typeface="Calibri" panose="020F0502020204030204" pitchFamily="34" charset="0"/>
              </a:rPr>
              <a:t>ntext</a:t>
            </a:r>
          </a:p>
        </p:txBody>
      </p:sp>
      <p:pic>
        <p:nvPicPr>
          <p:cNvPr id="3" name="Picture 2"/>
          <p:cNvPicPr>
            <a:picLocks noChangeAspect="1"/>
          </p:cNvPicPr>
          <p:nvPr/>
        </p:nvPicPr>
        <p:blipFill>
          <a:blip r:embed="rId4"/>
          <a:stretch>
            <a:fillRect/>
          </a:stretch>
        </p:blipFill>
        <p:spPr>
          <a:xfrm>
            <a:off x="5436096" y="1066053"/>
            <a:ext cx="2825548" cy="1604182"/>
          </a:xfrm>
          <a:prstGeom prst="rect">
            <a:avLst/>
          </a:prstGeom>
        </p:spPr>
      </p:pic>
    </p:spTree>
    <p:extLst>
      <p:ext uri="{BB962C8B-B14F-4D97-AF65-F5344CB8AC3E}">
        <p14:creationId xmlns:p14="http://schemas.microsoft.com/office/powerpoint/2010/main" val="30331841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Systematic review standards</a:t>
            </a:r>
          </a:p>
        </p:txBody>
      </p:sp>
      <p:sp>
        <p:nvSpPr>
          <p:cNvPr id="4099" name="Rectangle 3"/>
          <p:cNvSpPr>
            <a:spLocks noGrp="1" noChangeArrowheads="1"/>
          </p:cNvSpPr>
          <p:nvPr>
            <p:ph type="body" idx="1"/>
          </p:nvPr>
        </p:nvSpPr>
        <p:spPr>
          <a:xfrm>
            <a:off x="323528" y="814495"/>
            <a:ext cx="8245450" cy="5360564"/>
          </a:xfrm>
        </p:spPr>
        <p:txBody>
          <a:bodyPr/>
          <a:lstStyle/>
          <a:p>
            <a:pPr eaLnBrk="1" hangingPunct="1">
              <a:spcBef>
                <a:spcPct val="50000"/>
              </a:spcBef>
              <a:defRPr/>
            </a:pPr>
            <a:r>
              <a:rPr kumimoji="1" lang="en-GB" sz="2000">
                <a:solidFill>
                  <a:srgbClr val="262673"/>
                </a:solidFill>
                <a:latin typeface="Calibri" charset="0"/>
                <a:cs typeface="Calibri" charset="0"/>
              </a:rPr>
              <a:t>Reporting standards exist to guide review reports:</a:t>
            </a:r>
          </a:p>
          <a:p>
            <a:pPr lvl="1" eaLnBrk="1" hangingPunct="1">
              <a:spcBef>
                <a:spcPct val="50000"/>
              </a:spcBef>
              <a:defRPr/>
            </a:pPr>
            <a:r>
              <a:rPr kumimoji="1" lang="en-GB" sz="1600">
                <a:solidFill>
                  <a:srgbClr val="262673"/>
                </a:solidFill>
                <a:latin typeface="Calibri" charset="0"/>
                <a:cs typeface="Calibri" charset="0"/>
              </a:rPr>
              <a:t>PRISMA (Preferred Reporting Items for Systematic Reviews and Meta-Analyses);</a:t>
            </a:r>
          </a:p>
          <a:p>
            <a:pPr lvl="1" eaLnBrk="1" hangingPunct="1">
              <a:spcBef>
                <a:spcPct val="50000"/>
              </a:spcBef>
              <a:defRPr/>
            </a:pPr>
            <a:r>
              <a:rPr kumimoji="1" lang="en-GB" sz="1600">
                <a:solidFill>
                  <a:srgbClr val="262673"/>
                </a:solidFill>
                <a:latin typeface="Calibri" charset="0"/>
                <a:cs typeface="Calibri" charset="0"/>
              </a:rPr>
              <a:t>PRISMA-ScR (PRISMA Extension for Scoping Reviews);</a:t>
            </a:r>
          </a:p>
          <a:p>
            <a:pPr lvl="1" eaLnBrk="1" hangingPunct="1">
              <a:spcBef>
                <a:spcPct val="50000"/>
              </a:spcBef>
              <a:defRPr/>
            </a:pPr>
            <a:r>
              <a:rPr kumimoji="1" lang="en-GB" sz="1600" u="sng">
                <a:solidFill>
                  <a:srgbClr val="262673"/>
                </a:solidFill>
                <a:latin typeface="Calibri" charset="0"/>
                <a:cs typeface="Calibri" charset="0"/>
              </a:rPr>
              <a:t>ENTREQ (Enhancing Transparency in Reporting the Synthesis of Qualitative Research)</a:t>
            </a:r>
            <a:r>
              <a:rPr kumimoji="1" lang="en-GB" sz="1600">
                <a:solidFill>
                  <a:srgbClr val="262673"/>
                </a:solidFill>
                <a:latin typeface="Calibri" charset="0"/>
                <a:cs typeface="Calibri" charset="0"/>
              </a:rPr>
              <a:t>;</a:t>
            </a:r>
          </a:p>
          <a:p>
            <a:pPr lvl="1" eaLnBrk="1" hangingPunct="1">
              <a:spcBef>
                <a:spcPct val="50000"/>
              </a:spcBef>
              <a:defRPr/>
            </a:pPr>
            <a:r>
              <a:rPr kumimoji="1" lang="en-GB" sz="1600">
                <a:solidFill>
                  <a:srgbClr val="262673"/>
                </a:solidFill>
                <a:latin typeface="Calibri" charset="0"/>
                <a:cs typeface="Calibri" charset="0"/>
              </a:rPr>
              <a:t>Cochrane Handbook and MECIR (Methodological Expectations of Cochrane Intervention Reviews).</a:t>
            </a: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eaLnBrk="1" hangingPunct="1">
              <a:spcBef>
                <a:spcPct val="50000"/>
              </a:spcBef>
              <a:defRPr/>
            </a:pPr>
            <a:r>
              <a:rPr kumimoji="1" lang="en-GB" sz="1800">
                <a:solidFill>
                  <a:srgbClr val="262673"/>
                </a:solidFill>
                <a:latin typeface="Calibri" charset="0"/>
                <a:cs typeface="Calibri" charset="0"/>
              </a:rPr>
              <a:t>We used the ENTREQ guidelines for                                                                        enhancing transparency in reporting the                                                                  synthesis of qualitative research.</a:t>
            </a:r>
          </a:p>
          <a:p>
            <a:pPr eaLnBrk="1" hangingPunct="1">
              <a:spcBef>
                <a:spcPct val="50000"/>
              </a:spcBef>
              <a:defRPr/>
            </a:pPr>
            <a:endParaRPr kumimoji="1" lang="en-GB" sz="1600">
              <a:solidFill>
                <a:srgbClr val="262673"/>
              </a:solidFill>
              <a:latin typeface="Calibri" charset="0"/>
              <a:cs typeface="Calibri" charset="0"/>
            </a:endParaRPr>
          </a:p>
          <a:p>
            <a:pPr lvl="2" eaLnBrk="1" hangingPunct="1">
              <a:spcBef>
                <a:spcPct val="50000"/>
              </a:spcBef>
              <a:defRPr/>
            </a:pPr>
            <a:endParaRPr kumimoji="1" lang="en-GB" sz="12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4"/>
          <a:stretch>
            <a:fillRect/>
          </a:stretch>
        </p:blipFill>
        <p:spPr>
          <a:xfrm>
            <a:off x="4499992" y="2807246"/>
            <a:ext cx="4608512" cy="3009108"/>
          </a:xfrm>
          <a:prstGeom prst="rect">
            <a:avLst/>
          </a:prstGeom>
        </p:spPr>
      </p:pic>
    </p:spTree>
    <p:extLst>
      <p:ext uri="{BB962C8B-B14F-4D97-AF65-F5344CB8AC3E}">
        <p14:creationId xmlns:p14="http://schemas.microsoft.com/office/powerpoint/2010/main" val="29957186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Develop protocol</a:t>
            </a:r>
          </a:p>
        </p:txBody>
      </p:sp>
      <p:sp>
        <p:nvSpPr>
          <p:cNvPr id="4099" name="Rectangle 3"/>
          <p:cNvSpPr>
            <a:spLocks noGrp="1" noChangeArrowheads="1"/>
          </p:cNvSpPr>
          <p:nvPr>
            <p:ph type="body" idx="1"/>
          </p:nvPr>
        </p:nvSpPr>
        <p:spPr>
          <a:xfrm>
            <a:off x="449275" y="803699"/>
            <a:ext cx="8245450" cy="5260552"/>
          </a:xfrm>
        </p:spPr>
        <p:txBody>
          <a:bodyPr/>
          <a:lstStyle/>
          <a:p>
            <a:pPr marL="308610" indent="-308610" defTabSz="822960">
              <a:lnSpc>
                <a:spcPct val="90000"/>
              </a:lnSpc>
              <a:spcAft>
                <a:spcPct val="20000"/>
              </a:spcAft>
            </a:pPr>
            <a:r>
              <a:rPr lang="en-GB" altLang="zh-CN" sz="2000">
                <a:ea typeface="SimSun" pitchFamily="2" charset="-122"/>
              </a:rPr>
              <a:t>The review protocol is the first major milestone of any systematic review </a:t>
            </a:r>
          </a:p>
          <a:p>
            <a:pPr marL="668655" lvl="1" indent="-257175" defTabSz="822960">
              <a:lnSpc>
                <a:spcPct val="90000"/>
              </a:lnSpc>
              <a:spcAft>
                <a:spcPct val="20000"/>
              </a:spcAft>
            </a:pPr>
            <a:r>
              <a:rPr lang="en-GB" altLang="zh-CN" sz="1800">
                <a:ea typeface="SimSun" pitchFamily="2" charset="-122"/>
              </a:rPr>
              <a:t>Provides a rigid, well-specified plan for how each stage of the review will be conducted – a roadmap;</a:t>
            </a:r>
          </a:p>
          <a:p>
            <a:pPr marL="668655" lvl="1" indent="-257175" defTabSz="822960">
              <a:lnSpc>
                <a:spcPct val="90000"/>
              </a:lnSpc>
              <a:spcAft>
                <a:spcPct val="20000"/>
              </a:spcAft>
            </a:pPr>
            <a:r>
              <a:rPr lang="en-GB" altLang="zh-CN" sz="1800">
                <a:ea typeface="SimSun" pitchFamily="2" charset="-122"/>
              </a:rPr>
              <a:t>Helps to avoid or minimise bias at each stage of the review – but only if followed rigidly;</a:t>
            </a:r>
          </a:p>
          <a:p>
            <a:pPr marL="668655" lvl="1" indent="-257175" defTabSz="822960">
              <a:lnSpc>
                <a:spcPct val="90000"/>
              </a:lnSpc>
              <a:spcAft>
                <a:spcPct val="20000"/>
              </a:spcAft>
            </a:pPr>
            <a:r>
              <a:rPr lang="en-GB" altLang="zh-CN" sz="1800">
                <a:ea typeface="SimSun" pitchFamily="2" charset="-122"/>
              </a:rPr>
              <a:t>Should be sent for external peer review, e.g. advisory group comprising researchers, practitioners, users, etc.;</a:t>
            </a:r>
          </a:p>
          <a:p>
            <a:pPr marL="668655" lvl="1" indent="-257175" defTabSz="822960">
              <a:lnSpc>
                <a:spcPct val="90000"/>
              </a:lnSpc>
              <a:spcAft>
                <a:spcPct val="20000"/>
              </a:spcAft>
            </a:pPr>
            <a:r>
              <a:rPr lang="en-GB" altLang="zh-CN" sz="1800">
                <a:ea typeface="SimSun" pitchFamily="2" charset="-122"/>
              </a:rPr>
              <a:t>Should be published, e.g. project webpage, research register, or peer-reviewed journal.</a:t>
            </a:r>
          </a:p>
          <a:p>
            <a:pPr eaLnBrk="1" hangingPunct="1">
              <a:spcBef>
                <a:spcPct val="50000"/>
              </a:spcBef>
              <a:defRPr/>
            </a:pPr>
            <a:endParaRPr kumimoji="1" lang="en-GB" sz="1800">
              <a:solidFill>
                <a:srgbClr val="262673"/>
              </a:solidFill>
              <a:latin typeface="Calibri" charset="0"/>
              <a:cs typeface="Calibri" charset="0"/>
            </a:endParaRPr>
          </a:p>
          <a:p>
            <a:pPr eaLnBrk="1" hangingPunct="1">
              <a:spcBef>
                <a:spcPct val="50000"/>
              </a:spcBef>
              <a:defRPr/>
            </a:pPr>
            <a:r>
              <a:rPr kumimoji="1" lang="en-GB" sz="1800">
                <a:solidFill>
                  <a:srgbClr val="262673"/>
                </a:solidFill>
                <a:latin typeface="Calibri" charset="0"/>
                <a:cs typeface="Calibri" charset="0"/>
              </a:rPr>
              <a:t>Our review protocol was registered with the PROSPERO International prospective register of systematic reviews (CRD42019137852) and is available from: </a:t>
            </a:r>
            <a:r>
              <a:rPr kumimoji="1" lang="en-GB" sz="1800">
                <a:solidFill>
                  <a:srgbClr val="262673"/>
                </a:solidFill>
                <a:latin typeface="Calibri" charset="0"/>
                <a:cs typeface="Calibri" charset="0"/>
                <a:hlinkClick r:id="rId3"/>
              </a:rPr>
              <a:t>https://www.crd.york.ac.uk/prospero/display_record.php?ID=CRD42019137852</a:t>
            </a:r>
            <a:r>
              <a:rPr kumimoji="1" lang="en-GB" sz="1800">
                <a:solidFill>
                  <a:srgbClr val="262673"/>
                </a:solidFill>
                <a:latin typeface="Calibri" charset="0"/>
                <a:cs typeface="Calibri" charset="0"/>
              </a:rPr>
              <a:t> </a:t>
            </a: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509270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Construct your search strategy</a:t>
            </a:r>
          </a:p>
        </p:txBody>
      </p:sp>
      <p:sp>
        <p:nvSpPr>
          <p:cNvPr id="4099" name="Rectangle 3"/>
          <p:cNvSpPr>
            <a:spLocks noGrp="1" noChangeArrowheads="1"/>
          </p:cNvSpPr>
          <p:nvPr>
            <p:ph type="body" idx="1"/>
          </p:nvPr>
        </p:nvSpPr>
        <p:spPr>
          <a:xfrm>
            <a:off x="431006" y="632249"/>
            <a:ext cx="8245450" cy="5360564"/>
          </a:xfrm>
        </p:spPr>
        <p:txBody>
          <a:bodyPr/>
          <a:lstStyle/>
          <a:p>
            <a:pPr eaLnBrk="1" hangingPunct="1">
              <a:spcBef>
                <a:spcPct val="50000"/>
              </a:spcBef>
              <a:defRPr/>
            </a:pPr>
            <a:endParaRPr kumimoji="1" lang="en-GB" sz="2000">
              <a:solidFill>
                <a:srgbClr val="262673"/>
              </a:solidFill>
              <a:latin typeface="Calibri" charset="0"/>
              <a:cs typeface="Calibri" charset="0"/>
            </a:endParaRPr>
          </a:p>
          <a:p>
            <a:pPr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 name="Table 4">
            <a:extLst>
              <a:ext uri="{FF2B5EF4-FFF2-40B4-BE49-F238E27FC236}">
                <a16:creationId xmlns:a16="http://schemas.microsoft.com/office/drawing/2014/main" id="{27BE85C6-50D9-4515-91AB-09AF6C809414}"/>
              </a:ext>
            </a:extLst>
          </p:cNvPr>
          <p:cNvGraphicFramePr>
            <a:graphicFrameLocks noGrp="1"/>
          </p:cNvGraphicFramePr>
          <p:nvPr>
            <p:extLst>
              <p:ext uri="{D42A27DB-BD31-4B8C-83A1-F6EECF244321}">
                <p14:modId xmlns:p14="http://schemas.microsoft.com/office/powerpoint/2010/main" val="4158876798"/>
              </p:ext>
            </p:extLst>
          </p:nvPr>
        </p:nvGraphicFramePr>
        <p:xfrm>
          <a:off x="457200" y="1124744"/>
          <a:ext cx="8229600" cy="4471765"/>
        </p:xfrm>
        <a:graphic>
          <a:graphicData uri="http://schemas.openxmlformats.org/drawingml/2006/table">
            <a:tbl>
              <a:tblPr firstRow="1" firstCol="1" bandRow="1"/>
              <a:tblGrid>
                <a:gridCol w="1094537">
                  <a:extLst>
                    <a:ext uri="{9D8B030D-6E8A-4147-A177-3AD203B41FA5}">
                      <a16:colId xmlns:a16="http://schemas.microsoft.com/office/drawing/2014/main" val="3742531379"/>
                    </a:ext>
                  </a:extLst>
                </a:gridCol>
                <a:gridCol w="7135063">
                  <a:extLst>
                    <a:ext uri="{9D8B030D-6E8A-4147-A177-3AD203B41FA5}">
                      <a16:colId xmlns:a16="http://schemas.microsoft.com/office/drawing/2014/main" val="3796429863"/>
                    </a:ext>
                  </a:extLst>
                </a:gridCol>
              </a:tblGrid>
              <a:tr h="546346">
                <a:tc>
                  <a:txBody>
                    <a:bodyPr/>
                    <a:lstStyle/>
                    <a:p>
                      <a:pPr algn="ctr">
                        <a:lnSpc>
                          <a:spcPct val="107000"/>
                        </a:lnSpc>
                        <a:spcAft>
                          <a:spcPts val="800"/>
                        </a:spcAft>
                      </a:pPr>
                      <a:r>
                        <a:rPr lang="en-GB" sz="1200" b="1">
                          <a:effectLst/>
                          <a:latin typeface="Arial" panose="020B0604020202020204" pitchFamily="34" charset="0"/>
                          <a:ea typeface="Calibri" panose="020F0502020204030204" pitchFamily="34" charset="0"/>
                          <a:cs typeface="Times New Roman" panose="02020603050405020304" pitchFamily="18" charset="0"/>
                        </a:rPr>
                        <a:t>Search ID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Arial" panose="020B0604020202020204" pitchFamily="34" charset="0"/>
                          <a:ea typeface="Calibri" panose="020F0502020204030204" pitchFamily="34" charset="0"/>
                          <a:cs typeface="Times New Roman" panose="02020603050405020304" pitchFamily="18" charset="0"/>
                        </a:rPr>
                        <a:t>Search terms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913566"/>
                  </a:ext>
                </a:extLst>
              </a:tr>
              <a:tr h="913962">
                <a:tc>
                  <a:txBody>
                    <a:bodyPr/>
                    <a:lstStyle/>
                    <a:p>
                      <a:pPr algn="ct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S1.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robotic* OR robot* OR robotic therap* OR robot-assisted OR robot assisted OR exoskeleton* OR assistive robotic* OR walking robotic device* OR personal care robot* OR medical robot* OR assistive OR assistive automation OR wearable robot* OR orthotic* OR orthosis OR exoskeletal* OR exo OR end-effector OR haptic* OR robot regulation*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0370526"/>
                  </a:ext>
                </a:extLst>
              </a:tr>
              <a:tr h="582223">
                <a:tc>
                  <a:txBody>
                    <a:bodyPr/>
                    <a:lstStyle/>
                    <a:p>
                      <a:pPr algn="ct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S2.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rehab* OR intervention* OR treatment* OR therap* OR program* OR strateg* OR training OR physiotherap* OR physio-therap* OR “physio therap*” OR “physical therap*”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01937325"/>
                  </a:ext>
                </a:extLst>
              </a:tr>
              <a:tr h="682565">
                <a:tc>
                  <a:txBody>
                    <a:bodyPr/>
                    <a:lstStyle/>
                    <a:p>
                      <a:pPr algn="ct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S3.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Qualitative research OR qualitative OR interview* OR focus group* OR </a:t>
                      </a:r>
                      <a:r>
                        <a:rPr lang="en-GB" sz="1100" dirty="0" err="1">
                          <a:effectLst/>
                          <a:latin typeface="Arial" panose="020B0604020202020204" pitchFamily="34" charset="0"/>
                          <a:ea typeface="Calibri" panose="020F0502020204030204" pitchFamily="34" charset="0"/>
                          <a:cs typeface="Times New Roman" panose="02020603050405020304" pitchFamily="18" charset="0"/>
                        </a:rPr>
                        <a:t>ethno</a:t>
                      </a:r>
                      <a:r>
                        <a:rPr lang="en-GB" sz="1100" dirty="0">
                          <a:effectLst/>
                          <a:latin typeface="Arial" panose="020B0604020202020204" pitchFamily="34" charset="0"/>
                          <a:ea typeface="Calibri" panose="020F0502020204030204" pitchFamily="34" charset="0"/>
                          <a:cs typeface="Times New Roman" panose="02020603050405020304" pitchFamily="18" charset="0"/>
                        </a:rPr>
                        <a:t>* OR </a:t>
                      </a:r>
                      <a:r>
                        <a:rPr lang="en-GB" sz="1100" dirty="0" err="1">
                          <a:effectLst/>
                          <a:latin typeface="Arial" panose="020B0604020202020204" pitchFamily="34" charset="0"/>
                          <a:ea typeface="Calibri" panose="020F0502020204030204" pitchFamily="34" charset="0"/>
                          <a:cs typeface="Times New Roman" panose="02020603050405020304" pitchFamily="18" charset="0"/>
                        </a:rPr>
                        <a:t>phenomenolog</a:t>
                      </a:r>
                      <a:r>
                        <a:rPr lang="en-GB" sz="1100" dirty="0">
                          <a:effectLst/>
                          <a:latin typeface="Arial" panose="020B0604020202020204" pitchFamily="34" charset="0"/>
                          <a:ea typeface="Calibri" panose="020F0502020204030204" pitchFamily="34" charset="0"/>
                          <a:cs typeface="Times New Roman" panose="02020603050405020304" pitchFamily="18" charset="0"/>
                        </a:rPr>
                        <a:t>* OR hermeneutic* OR grounded theory OR narrative analysis OR thematic analysis OR lived experience* OR life experience*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97997150"/>
                  </a:ext>
                </a:extLst>
              </a:tr>
              <a:tr h="582223">
                <a:tc>
                  <a:txBody>
                    <a:bodyPr/>
                    <a:lstStyle/>
                    <a:p>
                      <a:pPr algn="ct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S4.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(MH "Qualitative Research") OR "Qualitative research"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050929574"/>
                  </a:ext>
                </a:extLst>
              </a:tr>
              <a:tr h="582223">
                <a:tc>
                  <a:txBody>
                    <a:bodyPr/>
                    <a:lstStyle/>
                    <a:p>
                      <a:pPr algn="ct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S5.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S3 OR S4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151523472"/>
                  </a:ext>
                </a:extLst>
              </a:tr>
              <a:tr h="582223">
                <a:tc>
                  <a:txBody>
                    <a:bodyPr/>
                    <a:lstStyle/>
                    <a:p>
                      <a:pPr algn="ct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S6.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S1 AND S2 AND S5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736273"/>
                  </a:ext>
                </a:extLst>
              </a:tr>
            </a:tbl>
          </a:graphicData>
        </a:graphic>
      </p:graphicFrame>
      <p:sp>
        <p:nvSpPr>
          <p:cNvPr id="22" name="Rounded Rectangular Callout 21"/>
          <p:cNvSpPr/>
          <p:nvPr/>
        </p:nvSpPr>
        <p:spPr bwMode="auto">
          <a:xfrm>
            <a:off x="5364088" y="3624897"/>
            <a:ext cx="1224136" cy="596563"/>
          </a:xfrm>
          <a:prstGeom prst="wedgeRoundRectCallout">
            <a:avLst>
              <a:gd name="adj1" fmla="val -64407"/>
              <a:gd name="adj2" fmla="val -7752"/>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hangingPunct="1"/>
            <a:r>
              <a:rPr lang="en-GB" sz="900">
                <a:latin typeface="Arial" charset="0"/>
              </a:rPr>
              <a:t>MeSH (Medical Subject Headings) </a:t>
            </a:r>
            <a:endParaRPr kumimoji="0" lang="en-GB" sz="900" b="1" i="0" u="none" strike="noStrike" cap="none" normalizeH="0" baseline="0">
              <a:ln>
                <a:noFill/>
              </a:ln>
              <a:solidFill>
                <a:schemeClr val="tx1"/>
              </a:solidFill>
              <a:effectLst/>
              <a:latin typeface="Arial" charset="0"/>
            </a:endParaRPr>
          </a:p>
        </p:txBody>
      </p:sp>
      <p:sp>
        <p:nvSpPr>
          <p:cNvPr id="28" name="Rounded Rectangular Callout 27"/>
          <p:cNvSpPr/>
          <p:nvPr/>
        </p:nvSpPr>
        <p:spPr bwMode="auto">
          <a:xfrm>
            <a:off x="1763688" y="1024732"/>
            <a:ext cx="1296144" cy="365584"/>
          </a:xfrm>
          <a:prstGeom prst="wedgeRoundRectCallout">
            <a:avLst>
              <a:gd name="adj1" fmla="val -27863"/>
              <a:gd name="adj2" fmla="val 95689"/>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hangingPunct="1"/>
            <a:r>
              <a:rPr lang="en-GB" sz="900">
                <a:latin typeface="Arial" charset="0"/>
              </a:rPr>
              <a:t>Truncation &amp; Wildcards</a:t>
            </a:r>
            <a:endParaRPr kumimoji="0" lang="en-GB" sz="900" b="1" i="0" u="none" strike="noStrike" cap="none" normalizeH="0" baseline="0">
              <a:ln>
                <a:noFill/>
              </a:ln>
              <a:solidFill>
                <a:schemeClr val="tx1"/>
              </a:solidFill>
              <a:effectLst/>
              <a:latin typeface="Arial" charset="0"/>
            </a:endParaRPr>
          </a:p>
        </p:txBody>
      </p:sp>
      <p:sp>
        <p:nvSpPr>
          <p:cNvPr id="29" name="Rounded Rectangular Callout 28"/>
          <p:cNvSpPr/>
          <p:nvPr/>
        </p:nvSpPr>
        <p:spPr bwMode="auto">
          <a:xfrm>
            <a:off x="2627784" y="4221088"/>
            <a:ext cx="1296144" cy="365584"/>
          </a:xfrm>
          <a:prstGeom prst="wedgeRoundRectCallout">
            <a:avLst>
              <a:gd name="adj1" fmla="val -39621"/>
              <a:gd name="adj2" fmla="val 72240"/>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hangingPunct="1"/>
            <a:r>
              <a:rPr lang="en-GB" sz="900">
                <a:latin typeface="Arial" charset="0"/>
              </a:rPr>
              <a:t>Boolean operators (AND/OR/NOT)</a:t>
            </a:r>
            <a:endParaRPr kumimoji="0" lang="en-GB" sz="9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482877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31006" y="632249"/>
            <a:ext cx="8245450" cy="5360564"/>
          </a:xfrm>
        </p:spPr>
        <p:txBody>
          <a:bodyPr/>
          <a:lstStyle/>
          <a:p>
            <a:pPr marL="0" indent="0" eaLnBrk="1" hangingPunct="1">
              <a:spcBef>
                <a:spcPct val="50000"/>
              </a:spcBef>
              <a:buNone/>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8E2A154E-2FAF-46B9-A717-47569736DB80}"/>
              </a:ext>
            </a:extLst>
          </p:cNvPr>
          <p:cNvPicPr>
            <a:picLocks noChangeAspect="1"/>
          </p:cNvPicPr>
          <p:nvPr/>
        </p:nvPicPr>
        <p:blipFill>
          <a:blip r:embed="rId4"/>
          <a:stretch>
            <a:fillRect/>
          </a:stretch>
        </p:blipFill>
        <p:spPr>
          <a:xfrm>
            <a:off x="1824885" y="188640"/>
            <a:ext cx="5494230" cy="5804173"/>
          </a:xfrm>
          <a:prstGeom prst="rect">
            <a:avLst/>
          </a:prstGeom>
        </p:spPr>
      </p:pic>
    </p:spTree>
    <p:extLst>
      <p:ext uri="{BB962C8B-B14F-4D97-AF65-F5344CB8AC3E}">
        <p14:creationId xmlns:p14="http://schemas.microsoft.com/office/powerpoint/2010/main" val="4651148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11266"/>
            <a:ext cx="8229600" cy="620983"/>
          </a:xfrm>
        </p:spPr>
        <p:txBody>
          <a:bodyPr/>
          <a:lstStyle/>
          <a:p>
            <a:pPr eaLnBrk="1" hangingPunct="1">
              <a:defRPr/>
            </a:pPr>
            <a:r>
              <a:rPr lang="en-GB" sz="2800" b="1">
                <a:solidFill>
                  <a:srgbClr val="262673"/>
                </a:solidFill>
                <a:latin typeface="Calibri" charset="0"/>
                <a:cs typeface="Calibri" charset="0"/>
              </a:rPr>
              <a:t>Data extractions</a:t>
            </a:r>
          </a:p>
        </p:txBody>
      </p:sp>
      <p:sp>
        <p:nvSpPr>
          <p:cNvPr id="4099" name="Rectangle 3"/>
          <p:cNvSpPr>
            <a:spLocks noGrp="1" noChangeArrowheads="1"/>
          </p:cNvSpPr>
          <p:nvPr>
            <p:ph type="body" idx="1"/>
          </p:nvPr>
        </p:nvSpPr>
        <p:spPr>
          <a:xfrm>
            <a:off x="431006" y="632249"/>
            <a:ext cx="8245450" cy="5360564"/>
          </a:xfrm>
        </p:spPr>
        <p:txBody>
          <a:bodyPr/>
          <a:lstStyle/>
          <a:p>
            <a:pPr eaLnBrk="1" hangingPunct="1">
              <a:spcBef>
                <a:spcPct val="50000"/>
              </a:spcBef>
              <a:defRPr/>
            </a:pPr>
            <a:r>
              <a:rPr kumimoji="1" lang="en-GB" sz="2000">
                <a:solidFill>
                  <a:srgbClr val="262673"/>
                </a:solidFill>
                <a:latin typeface="Calibri" charset="0"/>
                <a:cs typeface="Calibri" charset="0"/>
              </a:rPr>
              <a:t>Recording of information presented in primary studies</a:t>
            </a:r>
          </a:p>
          <a:p>
            <a:pPr eaLnBrk="1" hangingPunct="1">
              <a:spcBef>
                <a:spcPct val="50000"/>
              </a:spcBef>
              <a:defRPr/>
            </a:pPr>
            <a:endParaRPr kumimoji="1" lang="en-GB" sz="2000">
              <a:solidFill>
                <a:srgbClr val="262673"/>
              </a:solidFill>
              <a:latin typeface="Calibri" charset="0"/>
              <a:cs typeface="Calibri" charset="0"/>
            </a:endParaRPr>
          </a:p>
          <a:p>
            <a:pPr eaLnBrk="1" hangingPunct="1">
              <a:spcBef>
                <a:spcPct val="50000"/>
              </a:spcBef>
              <a:defRPr/>
            </a:pPr>
            <a:r>
              <a:rPr kumimoji="1" lang="en-GB" sz="2000">
                <a:solidFill>
                  <a:srgbClr val="262673"/>
                </a:solidFill>
                <a:latin typeface="Calibri" charset="0"/>
                <a:cs typeface="Calibri" charset="0"/>
              </a:rPr>
              <a:t>Strike the right balance between reporting/recording too much or too little information </a:t>
            </a:r>
          </a:p>
          <a:p>
            <a:pPr eaLnBrk="1" hangingPunct="1">
              <a:spcBef>
                <a:spcPct val="50000"/>
              </a:spcBef>
              <a:defRPr/>
            </a:pPr>
            <a:endParaRPr kumimoji="1" lang="en-GB" sz="2000">
              <a:solidFill>
                <a:srgbClr val="262673"/>
              </a:solidFill>
              <a:latin typeface="Calibri" charset="0"/>
              <a:cs typeface="Calibri" charset="0"/>
            </a:endParaRPr>
          </a:p>
          <a:p>
            <a:pPr eaLnBrk="1" hangingPunct="1">
              <a:spcBef>
                <a:spcPct val="50000"/>
              </a:spcBef>
              <a:defRPr/>
            </a:pPr>
            <a:r>
              <a:rPr kumimoji="1" lang="en-GB" sz="2000">
                <a:solidFill>
                  <a:srgbClr val="262673"/>
                </a:solidFill>
                <a:latin typeface="Calibri" charset="0"/>
                <a:cs typeface="Calibri" charset="0"/>
              </a:rPr>
              <a:t>Important data to extract:</a:t>
            </a:r>
          </a:p>
          <a:p>
            <a:pPr lvl="1" eaLnBrk="1" hangingPunct="1">
              <a:spcBef>
                <a:spcPct val="50000"/>
              </a:spcBef>
              <a:defRPr/>
            </a:pPr>
            <a:r>
              <a:rPr kumimoji="1" lang="en-GB" sz="1800">
                <a:solidFill>
                  <a:srgbClr val="C00000"/>
                </a:solidFill>
                <a:latin typeface="Calibri" charset="0"/>
                <a:cs typeface="Calibri" charset="0"/>
              </a:rPr>
              <a:t>Participants:</a:t>
            </a:r>
            <a:r>
              <a:rPr kumimoji="1" lang="en-GB" sz="1800">
                <a:solidFill>
                  <a:srgbClr val="00B050"/>
                </a:solidFill>
                <a:latin typeface="Calibri" charset="0"/>
                <a:cs typeface="Calibri" charset="0"/>
              </a:rPr>
              <a:t> </a:t>
            </a:r>
            <a:r>
              <a:rPr kumimoji="1" lang="en-GB" sz="1800">
                <a:solidFill>
                  <a:srgbClr val="262673"/>
                </a:solidFill>
                <a:latin typeface="Calibri" charset="0"/>
                <a:cs typeface="Calibri" charset="0"/>
              </a:rPr>
              <a:t>demographic/disease characteristics, inclusion/exclusion criteria, sample size, etc.; </a:t>
            </a:r>
          </a:p>
          <a:p>
            <a:pPr lvl="1" eaLnBrk="1" hangingPunct="1">
              <a:spcBef>
                <a:spcPct val="50000"/>
              </a:spcBef>
              <a:defRPr/>
            </a:pPr>
            <a:r>
              <a:rPr kumimoji="1" lang="en-GB" sz="1800">
                <a:solidFill>
                  <a:srgbClr val="C00000"/>
                </a:solidFill>
                <a:latin typeface="Calibri" charset="0"/>
                <a:cs typeface="Calibri" charset="0"/>
              </a:rPr>
              <a:t>Study characteristics:</a:t>
            </a:r>
            <a:r>
              <a:rPr kumimoji="1" lang="en-GB" sz="1800">
                <a:solidFill>
                  <a:srgbClr val="262673"/>
                </a:solidFill>
                <a:latin typeface="Calibri" charset="0"/>
                <a:cs typeface="Calibri" charset="0"/>
              </a:rPr>
              <a:t> aims, objectives, research questions, study design, setting, sampling method, data collection methods (e.g. interview, focus groups), etc.;</a:t>
            </a:r>
          </a:p>
          <a:p>
            <a:pPr lvl="1" eaLnBrk="1" hangingPunct="1">
              <a:spcBef>
                <a:spcPct val="50000"/>
              </a:spcBef>
              <a:defRPr/>
            </a:pPr>
            <a:r>
              <a:rPr kumimoji="1" lang="en-GB" sz="1800">
                <a:solidFill>
                  <a:srgbClr val="C00000"/>
                </a:solidFill>
                <a:latin typeface="Calibri" charset="0"/>
                <a:cs typeface="Calibri" charset="0"/>
              </a:rPr>
              <a:t>Data analysis:</a:t>
            </a:r>
            <a:r>
              <a:rPr kumimoji="1" lang="en-GB" sz="1800">
                <a:solidFill>
                  <a:srgbClr val="262673"/>
                </a:solidFill>
                <a:latin typeface="Calibri" charset="0"/>
                <a:cs typeface="Calibri" charset="0"/>
              </a:rPr>
              <a:t> e.g. thematic analysis, interpretative phenomenological analysis, etc.;</a:t>
            </a:r>
          </a:p>
          <a:p>
            <a:pPr lvl="1" eaLnBrk="1" hangingPunct="1">
              <a:spcBef>
                <a:spcPct val="50000"/>
              </a:spcBef>
              <a:defRPr/>
            </a:pPr>
            <a:r>
              <a:rPr kumimoji="1" lang="en-GB" sz="1800">
                <a:solidFill>
                  <a:srgbClr val="C00000"/>
                </a:solidFill>
                <a:latin typeface="Calibri" charset="0"/>
                <a:cs typeface="Calibri" charset="0"/>
              </a:rPr>
              <a:t>Results:</a:t>
            </a:r>
            <a:r>
              <a:rPr kumimoji="1" lang="en-GB" sz="1800">
                <a:solidFill>
                  <a:srgbClr val="262673"/>
                </a:solidFill>
                <a:latin typeface="Calibri" charset="0"/>
                <a:cs typeface="Calibri" charset="0"/>
              </a:rPr>
              <a:t> use NVivo software to facilitate analysis.</a:t>
            </a:r>
          </a:p>
          <a:p>
            <a:pPr lvl="1" eaLnBrk="1" hangingPunct="1">
              <a:spcBef>
                <a:spcPct val="50000"/>
              </a:spcBef>
              <a:defRPr/>
            </a:pPr>
            <a:endParaRPr kumimoji="1" lang="en-GB" sz="12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a:p>
            <a:pPr lvl="1" eaLnBrk="1" hangingPunct="1">
              <a:spcBef>
                <a:spcPct val="50000"/>
              </a:spcBef>
              <a:defRPr/>
            </a:pPr>
            <a:endParaRPr kumimoji="1" lang="en-GB" sz="1600">
              <a:solidFill>
                <a:srgbClr val="262673"/>
              </a:solidFill>
              <a:latin typeface="Calibri" charset="0"/>
              <a:cs typeface="Calibri" charset="0"/>
            </a:endParaRPr>
          </a:p>
        </p:txBody>
      </p:sp>
      <p:grpSp>
        <p:nvGrpSpPr>
          <p:cNvPr id="8196" name="Group 4"/>
          <p:cNvGrpSpPr>
            <a:grpSpLocks/>
          </p:cNvGrpSpPr>
          <p:nvPr/>
        </p:nvGrpSpPr>
        <p:grpSpPr bwMode="auto">
          <a:xfrm>
            <a:off x="0" y="6092825"/>
            <a:ext cx="9144000" cy="865188"/>
            <a:chOff x="-114" y="3838"/>
            <a:chExt cx="6033" cy="545"/>
          </a:xfrm>
        </p:grpSpPr>
        <p:sp>
          <p:nvSpPr>
            <p:cNvPr id="2" name="Rectangle 5"/>
            <p:cNvSpPr>
              <a:spLocks noChangeArrowheads="1"/>
            </p:cNvSpPr>
            <p:nvPr/>
          </p:nvSpPr>
          <p:spPr bwMode="auto">
            <a:xfrm>
              <a:off x="-114" y="3838"/>
              <a:ext cx="6033" cy="545"/>
            </a:xfrm>
            <a:prstGeom prst="rect">
              <a:avLst/>
            </a:prstGeom>
            <a:solidFill>
              <a:srgbClr val="00204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endParaRPr>
            </a:p>
          </p:txBody>
        </p:sp>
        <p:pic>
          <p:nvPicPr>
            <p:cNvPr id="8201" name="Picture 6" descr="General Whit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883"/>
              <a:ext cx="18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25772680"/>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7383</TotalTime>
  <Words>1342</Words>
  <Application>Microsoft Office PowerPoint</Application>
  <PresentationFormat>On-screen Show (4:3)</PresentationFormat>
  <Paragraphs>226</Paragraphs>
  <Slides>27</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Bradley Hand ITC TT-Bold</vt:lpstr>
      <vt:lpstr>Calibri</vt:lpstr>
      <vt:lpstr>Verdana</vt:lpstr>
      <vt:lpstr>Wingdings</vt:lpstr>
      <vt:lpstr>Default Design</vt:lpstr>
      <vt:lpstr>Office Theme</vt:lpstr>
      <vt:lpstr>PowerPoint Presentation</vt:lpstr>
      <vt:lpstr>Systematic review of qualitative research studies</vt:lpstr>
      <vt:lpstr>PowerPoint Presentation</vt:lpstr>
      <vt:lpstr>Formulate review question</vt:lpstr>
      <vt:lpstr>Systematic review standards</vt:lpstr>
      <vt:lpstr>Develop protocol</vt:lpstr>
      <vt:lpstr>Construct your search strategy</vt:lpstr>
      <vt:lpstr>PowerPoint Presentation</vt:lpstr>
      <vt:lpstr>Data extractions</vt:lpstr>
      <vt:lpstr>Data extraction form</vt:lpstr>
      <vt:lpstr>Data extraction - NVivo</vt:lpstr>
      <vt:lpstr>Quality assessment</vt:lpstr>
      <vt:lpstr>Critical Appraisal Skills Programme (CASP) Qualitative Checklist (2017</vt:lpstr>
      <vt:lpstr>Quality assessment</vt:lpstr>
      <vt:lpstr>Quality assessment</vt:lpstr>
      <vt:lpstr>Reflexive statement</vt:lpstr>
      <vt:lpstr>Data synthesis &amp; interpretation</vt:lpstr>
      <vt:lpstr>Data synthesis &amp; interpretation</vt:lpstr>
      <vt:lpstr>Data synthesis &amp; interpretation</vt:lpstr>
      <vt:lpstr>Data synthesis &amp; interpretation</vt:lpstr>
      <vt:lpstr>Present results- Evidence table</vt:lpstr>
      <vt:lpstr>Thomas &amp; Harden (2008) Thematic synthesis</vt:lpstr>
      <vt:lpstr>Present results- Main themes</vt:lpstr>
      <vt:lpstr>Present results- Main themes</vt:lpstr>
      <vt:lpstr>Our systematic review- Conclusions</vt:lpstr>
      <vt:lpstr>References</vt:lpstr>
      <vt:lpstr>PowerPoint Presentation</vt:lpstr>
    </vt:vector>
  </TitlesOfParts>
  <Company>University of 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dprichard</dc:creator>
  <cp:lastModifiedBy>Despina Laparidou</cp:lastModifiedBy>
  <cp:revision>677</cp:revision>
  <cp:lastPrinted>2022-05-18T15:32:00Z</cp:lastPrinted>
  <dcterms:created xsi:type="dcterms:W3CDTF">2012-08-31T07:30:19Z</dcterms:created>
  <dcterms:modified xsi:type="dcterms:W3CDTF">2022-05-24T14:52:00Z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